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TT Drugs Bold" panose="020B0604020202020204" charset="-52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TT Drugs" panose="020B0604020202020204" charset="-52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-654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9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6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5424629" y="-1451632"/>
            <a:ext cx="27708665" cy="18441358"/>
            <a:chOff x="0" y="0"/>
            <a:chExt cx="7297755" cy="48569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297755" cy="4856983"/>
            </a:xfrm>
            <a:custGeom>
              <a:avLst/>
              <a:gdLst/>
              <a:ahLst/>
              <a:cxnLst/>
              <a:rect l="l" t="t" r="r" b="b"/>
              <a:pathLst>
                <a:path w="7297755" h="4856983">
                  <a:moveTo>
                    <a:pt x="0" y="0"/>
                  </a:moveTo>
                  <a:lnTo>
                    <a:pt x="7297755" y="0"/>
                  </a:lnTo>
                  <a:lnTo>
                    <a:pt x="7297755" y="4856983"/>
                  </a:lnTo>
                  <a:lnTo>
                    <a:pt x="0" y="4856983"/>
                  </a:lnTo>
                  <a:close/>
                </a:path>
              </a:pathLst>
            </a:custGeom>
            <a:gradFill rotWithShape="1">
              <a:gsLst>
                <a:gs pos="0">
                  <a:srgbClr val="141519">
                    <a:alpha val="100000"/>
                  </a:srgbClr>
                </a:gs>
                <a:gs pos="100000">
                  <a:srgbClr val="141519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7297755" cy="48284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7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850301" y="9497080"/>
            <a:ext cx="2587398" cy="316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6"/>
              </a:lnSpc>
            </a:pPr>
            <a:r>
              <a:rPr lang="en-US" sz="262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2025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7467126" y="9258300"/>
            <a:ext cx="3353748" cy="717442"/>
            <a:chOff x="0" y="0"/>
            <a:chExt cx="1899754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99754" cy="406400"/>
            </a:xfrm>
            <a:custGeom>
              <a:avLst/>
              <a:gdLst/>
              <a:ahLst/>
              <a:cxnLst/>
              <a:rect l="l" t="t" r="r" b="b"/>
              <a:pathLst>
                <a:path w="1899754" h="406400">
                  <a:moveTo>
                    <a:pt x="1696554" y="0"/>
                  </a:moveTo>
                  <a:cubicBezTo>
                    <a:pt x="1808778" y="0"/>
                    <a:pt x="1899754" y="90976"/>
                    <a:pt x="1899754" y="203200"/>
                  </a:cubicBezTo>
                  <a:cubicBezTo>
                    <a:pt x="1899754" y="315424"/>
                    <a:pt x="1808778" y="406400"/>
                    <a:pt x="169655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89975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781395" y="0"/>
            <a:ext cx="2295845" cy="2658067"/>
          </a:xfrm>
          <a:custGeom>
            <a:avLst/>
            <a:gdLst/>
            <a:ahLst/>
            <a:cxnLst/>
            <a:rect l="l" t="t" r="r" b="b"/>
            <a:pathLst>
              <a:path w="2295845" h="2658067">
                <a:moveTo>
                  <a:pt x="0" y="0"/>
                </a:moveTo>
                <a:lnTo>
                  <a:pt x="2295845" y="0"/>
                </a:lnTo>
                <a:lnTo>
                  <a:pt x="2295845" y="2658067"/>
                </a:lnTo>
                <a:lnTo>
                  <a:pt x="0" y="26580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1028700" y="5649191"/>
            <a:ext cx="8708596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9460779" y="-410506"/>
            <a:ext cx="12119394" cy="12119394"/>
          </a:xfrm>
          <a:custGeom>
            <a:avLst/>
            <a:gdLst/>
            <a:ahLst/>
            <a:cxnLst/>
            <a:rect l="l" t="t" r="r" b="b"/>
            <a:pathLst>
              <a:path w="12119394" h="12119394">
                <a:moveTo>
                  <a:pt x="0" y="0"/>
                </a:moveTo>
                <a:lnTo>
                  <a:pt x="12119394" y="0"/>
                </a:lnTo>
                <a:lnTo>
                  <a:pt x="12119394" y="12119394"/>
                </a:lnTo>
                <a:lnTo>
                  <a:pt x="0" y="12119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1999"/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3620068"/>
            <a:ext cx="9179789" cy="1775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88"/>
              </a:lnSpc>
            </a:pPr>
            <a:r>
              <a:rPr lang="en-US" sz="7600" spc="-121" dirty="0" err="1">
                <a:solidFill>
                  <a:srgbClr val="FFFFFF">
                    <a:alpha val="73725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История</a:t>
            </a:r>
            <a:r>
              <a:rPr lang="en-US" sz="7600" spc="-121" dirty="0">
                <a:solidFill>
                  <a:srgbClr val="FFFFFF">
                    <a:alpha val="73725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 </a:t>
            </a:r>
            <a:r>
              <a:rPr lang="en-US" sz="7600" spc="-121" dirty="0" err="1">
                <a:solidFill>
                  <a:srgbClr val="FFFFFF">
                    <a:alpha val="73725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медицины</a:t>
            </a:r>
            <a:r>
              <a:rPr lang="en-US" sz="7600" spc="-121" dirty="0">
                <a:solidFill>
                  <a:srgbClr val="FFFFFF">
                    <a:alpha val="73725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5938450"/>
            <a:ext cx="10463663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  <a:spcBef>
                <a:spcPct val="0"/>
              </a:spcBef>
            </a:pPr>
            <a:r>
              <a:rPr lang="en-US" sz="6999" dirty="0">
                <a:solidFill>
                  <a:srgbClr val="FFFFFF">
                    <a:alpha val="83922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УЗ “</a:t>
            </a:r>
            <a:r>
              <a:rPr lang="en-US" sz="6999" dirty="0" err="1">
                <a:solidFill>
                  <a:srgbClr val="FFFFFF">
                    <a:alpha val="83922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Вилейская</a:t>
            </a:r>
            <a:r>
              <a:rPr lang="en-US" sz="6999" dirty="0">
                <a:solidFill>
                  <a:srgbClr val="FFFFFF">
                    <a:alpha val="83922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ЦРБ”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792043" y="709402"/>
            <a:ext cx="10912940" cy="319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6"/>
              </a:lnSpc>
            </a:pPr>
            <a:r>
              <a:rPr lang="en-US" sz="2700" spc="-43" dirty="0" err="1">
                <a:solidFill>
                  <a:srgbClr val="FFFFFF">
                    <a:alpha val="73725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Учреждение</a:t>
            </a:r>
            <a:r>
              <a:rPr lang="en-US" sz="2700" spc="-43" dirty="0">
                <a:solidFill>
                  <a:srgbClr val="FFFFFF">
                    <a:alpha val="73725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“</a:t>
            </a:r>
            <a:r>
              <a:rPr lang="en-US" sz="2700" spc="-43" dirty="0" err="1">
                <a:solidFill>
                  <a:srgbClr val="FFFFFF">
                    <a:alpha val="73725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Зональный</a:t>
            </a:r>
            <a:r>
              <a:rPr lang="en-US" sz="2700" spc="-43" dirty="0">
                <a:solidFill>
                  <a:srgbClr val="FFFFFF">
                    <a:alpha val="73725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2700" spc="-43" dirty="0" err="1">
                <a:solidFill>
                  <a:srgbClr val="FFFFFF">
                    <a:alpha val="73725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государственный</a:t>
            </a:r>
            <a:r>
              <a:rPr lang="en-US" sz="2700" spc="-43" dirty="0">
                <a:solidFill>
                  <a:srgbClr val="FFFFFF">
                    <a:alpha val="73725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2700" spc="-43" dirty="0" err="1">
                <a:solidFill>
                  <a:srgbClr val="FFFFFF">
                    <a:alpha val="73725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архив</a:t>
            </a:r>
            <a:r>
              <a:rPr lang="en-US" sz="2700" spc="-43" dirty="0">
                <a:solidFill>
                  <a:srgbClr val="FFFFFF">
                    <a:alpha val="73725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в г. </a:t>
            </a:r>
            <a:r>
              <a:rPr lang="en-US" sz="2700" spc="-43" dirty="0" err="1">
                <a:solidFill>
                  <a:srgbClr val="FFFFFF">
                    <a:alpha val="73725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Молодечно</a:t>
            </a:r>
            <a:r>
              <a:rPr lang="en-US" sz="2700" spc="-43" dirty="0">
                <a:solidFill>
                  <a:srgbClr val="FFFFFF">
                    <a:alpha val="73725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9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6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4515" y="0"/>
            <a:ext cx="5796947" cy="10934176"/>
            <a:chOff x="0" y="0"/>
            <a:chExt cx="1526768" cy="28797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26768" cy="2879783"/>
            </a:xfrm>
            <a:custGeom>
              <a:avLst/>
              <a:gdLst/>
              <a:ahLst/>
              <a:cxnLst/>
              <a:rect l="l" t="t" r="r" b="b"/>
              <a:pathLst>
                <a:path w="1526768" h="2879783">
                  <a:moveTo>
                    <a:pt x="37394" y="0"/>
                  </a:moveTo>
                  <a:lnTo>
                    <a:pt x="1489374" y="0"/>
                  </a:lnTo>
                  <a:cubicBezTo>
                    <a:pt x="1510026" y="0"/>
                    <a:pt x="1526768" y="16742"/>
                    <a:pt x="1526768" y="37394"/>
                  </a:cubicBezTo>
                  <a:lnTo>
                    <a:pt x="1526768" y="2842389"/>
                  </a:lnTo>
                  <a:cubicBezTo>
                    <a:pt x="1526768" y="2852306"/>
                    <a:pt x="1522828" y="2861818"/>
                    <a:pt x="1515815" y="2868830"/>
                  </a:cubicBezTo>
                  <a:cubicBezTo>
                    <a:pt x="1508803" y="2875843"/>
                    <a:pt x="1499291" y="2879783"/>
                    <a:pt x="1489374" y="2879783"/>
                  </a:cubicBezTo>
                  <a:lnTo>
                    <a:pt x="37394" y="2879783"/>
                  </a:lnTo>
                  <a:cubicBezTo>
                    <a:pt x="27477" y="2879783"/>
                    <a:pt x="17965" y="2875843"/>
                    <a:pt x="10953" y="2868830"/>
                  </a:cubicBezTo>
                  <a:cubicBezTo>
                    <a:pt x="3940" y="2861818"/>
                    <a:pt x="0" y="2852306"/>
                    <a:pt x="0" y="2842389"/>
                  </a:cubicBezTo>
                  <a:lnTo>
                    <a:pt x="0" y="37394"/>
                  </a:lnTo>
                  <a:cubicBezTo>
                    <a:pt x="0" y="27477"/>
                    <a:pt x="3940" y="17965"/>
                    <a:pt x="10953" y="10953"/>
                  </a:cubicBezTo>
                  <a:cubicBezTo>
                    <a:pt x="17965" y="3940"/>
                    <a:pt x="27477" y="0"/>
                    <a:pt x="3739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41519">
                    <a:alpha val="0"/>
                  </a:srgbClr>
                </a:gs>
                <a:gs pos="100000">
                  <a:srgbClr val="BDD894">
                    <a:alpha val="51000"/>
                  </a:srgbClr>
                </a:gs>
              </a:gsLst>
              <a:lin ang="54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1526768" cy="2860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15954" y="157370"/>
            <a:ext cx="1225491" cy="1418840"/>
          </a:xfrm>
          <a:custGeom>
            <a:avLst/>
            <a:gdLst/>
            <a:ahLst/>
            <a:cxnLst/>
            <a:rect l="l" t="t" r="r" b="b"/>
            <a:pathLst>
              <a:path w="1225491" h="1418840">
                <a:moveTo>
                  <a:pt x="0" y="0"/>
                </a:moveTo>
                <a:lnTo>
                  <a:pt x="1225492" y="0"/>
                </a:lnTo>
                <a:lnTo>
                  <a:pt x="1225492" y="1418840"/>
                </a:lnTo>
                <a:lnTo>
                  <a:pt x="0" y="1418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4011154">
            <a:off x="14044924" y="1464134"/>
            <a:ext cx="17403374" cy="18180272"/>
            <a:chOff x="0" y="0"/>
            <a:chExt cx="4583605" cy="47882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583605" cy="4788220"/>
            </a:xfrm>
            <a:custGeom>
              <a:avLst/>
              <a:gdLst/>
              <a:ahLst/>
              <a:cxnLst/>
              <a:rect l="l" t="t" r="r" b="b"/>
              <a:pathLst>
                <a:path w="4583605" h="4788220">
                  <a:moveTo>
                    <a:pt x="0" y="0"/>
                  </a:moveTo>
                  <a:lnTo>
                    <a:pt x="4583605" y="0"/>
                  </a:lnTo>
                  <a:lnTo>
                    <a:pt x="4583605" y="4788220"/>
                  </a:lnTo>
                  <a:lnTo>
                    <a:pt x="0" y="4788220"/>
                  </a:lnTo>
                  <a:close/>
                </a:path>
              </a:pathLst>
            </a:custGeom>
            <a:gradFill rotWithShape="1">
              <a:gsLst>
                <a:gs pos="0">
                  <a:srgbClr val="27DDDF">
                    <a:alpha val="0"/>
                  </a:srgbClr>
                </a:gs>
                <a:gs pos="100000">
                  <a:srgbClr val="27DDD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19050"/>
              <a:ext cx="4583605" cy="47691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7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098748" y="294475"/>
            <a:ext cx="6143254" cy="8849525"/>
          </a:xfrm>
          <a:custGeom>
            <a:avLst/>
            <a:gdLst/>
            <a:ahLst/>
            <a:cxnLst/>
            <a:rect l="l" t="t" r="r" b="b"/>
            <a:pathLst>
              <a:path w="6143254" h="8849525">
                <a:moveTo>
                  <a:pt x="0" y="0"/>
                </a:moveTo>
                <a:lnTo>
                  <a:pt x="6143254" y="0"/>
                </a:lnTo>
                <a:lnTo>
                  <a:pt x="6143254" y="8849525"/>
                </a:lnTo>
                <a:lnTo>
                  <a:pt x="0" y="88495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745" t="-2187" b="-2187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853860" y="864248"/>
            <a:ext cx="3368519" cy="661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03"/>
              </a:lnSpc>
            </a:pPr>
            <a:r>
              <a:rPr lang="en-US" sz="5799" b="1" spc="-92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 Bold"/>
                <a:ea typeface="TT Drugs Bold"/>
                <a:cs typeface="TT Drugs Bold"/>
                <a:sym typeface="TT Drugs Bold"/>
              </a:rPr>
              <a:t>1950-ые</a:t>
            </a:r>
          </a:p>
        </p:txBody>
      </p:sp>
      <p:sp>
        <p:nvSpPr>
          <p:cNvPr id="12" name="Freeform 12"/>
          <p:cNvSpPr/>
          <p:nvPr/>
        </p:nvSpPr>
        <p:spPr>
          <a:xfrm>
            <a:off x="6180461" y="866790"/>
            <a:ext cx="6193155" cy="9509892"/>
          </a:xfrm>
          <a:custGeom>
            <a:avLst/>
            <a:gdLst/>
            <a:ahLst/>
            <a:cxnLst/>
            <a:rect l="l" t="t" r="r" b="b"/>
            <a:pathLst>
              <a:path w="6193155" h="9509892">
                <a:moveTo>
                  <a:pt x="0" y="0"/>
                </a:moveTo>
                <a:lnTo>
                  <a:pt x="6193155" y="0"/>
                </a:lnTo>
                <a:lnTo>
                  <a:pt x="6193155" y="9509892"/>
                </a:lnTo>
                <a:lnTo>
                  <a:pt x="0" y="95098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249"/>
            </a:stretch>
          </a:blipFill>
        </p:spPr>
      </p:sp>
      <p:sp>
        <p:nvSpPr>
          <p:cNvPr id="13" name="AutoShape 13"/>
          <p:cNvSpPr/>
          <p:nvPr/>
        </p:nvSpPr>
        <p:spPr>
          <a:xfrm flipH="1" flipV="1">
            <a:off x="1641446" y="1576210"/>
            <a:ext cx="3580934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Freeform 14"/>
          <p:cNvSpPr/>
          <p:nvPr/>
        </p:nvSpPr>
        <p:spPr>
          <a:xfrm>
            <a:off x="274515" y="3615869"/>
            <a:ext cx="5796947" cy="5291944"/>
          </a:xfrm>
          <a:custGeom>
            <a:avLst/>
            <a:gdLst/>
            <a:ahLst/>
            <a:cxnLst/>
            <a:rect l="l" t="t" r="r" b="b"/>
            <a:pathLst>
              <a:path w="5796947" h="5291944">
                <a:moveTo>
                  <a:pt x="0" y="0"/>
                </a:moveTo>
                <a:lnTo>
                  <a:pt x="5796947" y="0"/>
                </a:lnTo>
                <a:lnTo>
                  <a:pt x="5796947" y="5291944"/>
                </a:lnTo>
                <a:lnTo>
                  <a:pt x="0" y="52919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584" r="-19584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65777" y="1956005"/>
            <a:ext cx="5414421" cy="152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06"/>
              </a:lnSpc>
            </a:pP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середине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50-х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годов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проведена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большая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работа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снижению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и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ликвидации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инфекционных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болезней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Сведена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к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единичным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случаям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заболеваемость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на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тиф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полиомиелит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дифтерию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Снижены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показатели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общей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и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детской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смертности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улучшилась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диагностика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и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лечение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болезней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</a:t>
            </a:r>
          </a:p>
          <a:p>
            <a:pPr algn="just">
              <a:lnSpc>
                <a:spcPts val="1706"/>
              </a:lnSpc>
            </a:pPr>
            <a:endParaRPr lang="en-US" sz="1537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2204682" y="9115425"/>
            <a:ext cx="5658813" cy="909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26"/>
              </a:lnSpc>
            </a:pPr>
            <a:r>
              <a:rPr lang="en-US" sz="1376" spc="45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Коечная сеть, отделения и вспомогательные учреждения Молодечненской областной больницы в г. Вилейка </a:t>
            </a:r>
          </a:p>
          <a:p>
            <a:pPr algn="just">
              <a:lnSpc>
                <a:spcPts val="1786"/>
              </a:lnSpc>
            </a:pPr>
            <a:r>
              <a:rPr lang="en-US" sz="1276" spc="42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ЗГА в г. Молодечно Ф.2166 Оп.1 Д.1 Л.10</a:t>
            </a:r>
          </a:p>
          <a:p>
            <a:pPr algn="just">
              <a:lnSpc>
                <a:spcPts val="1786"/>
              </a:lnSpc>
              <a:spcBef>
                <a:spcPct val="0"/>
              </a:spcBef>
            </a:pPr>
            <a:endParaRPr lang="en-US" sz="1276" spc="42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70146" y="9050688"/>
            <a:ext cx="5605684" cy="690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26"/>
              </a:lnSpc>
              <a:spcBef>
                <a:spcPct val="0"/>
              </a:spcBef>
            </a:pPr>
            <a:r>
              <a:rPr lang="en-US" sz="1376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Работники родильного отделения Вилейской областной больницы, 1951 г.</a:t>
            </a:r>
          </a:p>
          <a:p>
            <a:pPr algn="just">
              <a:lnSpc>
                <a:spcPts val="1786"/>
              </a:lnSpc>
              <a:spcBef>
                <a:spcPct val="0"/>
              </a:spcBef>
            </a:pPr>
            <a:r>
              <a:rPr lang="en-US" sz="1276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Изображение из интернет-источника [Дата обращения: 16.06.2025 г.]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9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6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41050"/>
            <a:ext cx="11794600" cy="2604567"/>
            <a:chOff x="0" y="0"/>
            <a:chExt cx="3106397" cy="6859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06397" cy="685976"/>
            </a:xfrm>
            <a:custGeom>
              <a:avLst/>
              <a:gdLst/>
              <a:ahLst/>
              <a:cxnLst/>
              <a:rect l="l" t="t" r="r" b="b"/>
              <a:pathLst>
                <a:path w="3106397" h="685976">
                  <a:moveTo>
                    <a:pt x="0" y="0"/>
                  </a:moveTo>
                  <a:lnTo>
                    <a:pt x="3106397" y="0"/>
                  </a:lnTo>
                  <a:lnTo>
                    <a:pt x="3106397" y="685976"/>
                  </a:lnTo>
                  <a:lnTo>
                    <a:pt x="0" y="685976"/>
                  </a:lnTo>
                  <a:close/>
                </a:path>
              </a:pathLst>
            </a:custGeom>
            <a:gradFill rotWithShape="1">
              <a:gsLst>
                <a:gs pos="0">
                  <a:srgbClr val="141519">
                    <a:alpha val="0"/>
                  </a:srgbClr>
                </a:gs>
                <a:gs pos="100000">
                  <a:srgbClr val="BDD894">
                    <a:alpha val="51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3106397" cy="6669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15954" y="157370"/>
            <a:ext cx="1225491" cy="1418840"/>
          </a:xfrm>
          <a:custGeom>
            <a:avLst/>
            <a:gdLst/>
            <a:ahLst/>
            <a:cxnLst/>
            <a:rect l="l" t="t" r="r" b="b"/>
            <a:pathLst>
              <a:path w="1225491" h="1418840">
                <a:moveTo>
                  <a:pt x="0" y="0"/>
                </a:moveTo>
                <a:lnTo>
                  <a:pt x="1225492" y="0"/>
                </a:lnTo>
                <a:lnTo>
                  <a:pt x="1225492" y="1418840"/>
                </a:lnTo>
                <a:lnTo>
                  <a:pt x="0" y="1418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4011154">
            <a:off x="14044924" y="1464134"/>
            <a:ext cx="17403374" cy="18180272"/>
            <a:chOff x="0" y="0"/>
            <a:chExt cx="4583605" cy="47882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583605" cy="4788220"/>
            </a:xfrm>
            <a:custGeom>
              <a:avLst/>
              <a:gdLst/>
              <a:ahLst/>
              <a:cxnLst/>
              <a:rect l="l" t="t" r="r" b="b"/>
              <a:pathLst>
                <a:path w="4583605" h="4788220">
                  <a:moveTo>
                    <a:pt x="0" y="0"/>
                  </a:moveTo>
                  <a:lnTo>
                    <a:pt x="4583605" y="0"/>
                  </a:lnTo>
                  <a:lnTo>
                    <a:pt x="4583605" y="4788220"/>
                  </a:lnTo>
                  <a:lnTo>
                    <a:pt x="0" y="4788220"/>
                  </a:lnTo>
                  <a:close/>
                </a:path>
              </a:pathLst>
            </a:custGeom>
            <a:gradFill rotWithShape="1">
              <a:gsLst>
                <a:gs pos="0">
                  <a:srgbClr val="27DDDF">
                    <a:alpha val="0"/>
                  </a:srgbClr>
                </a:gs>
                <a:gs pos="100000">
                  <a:srgbClr val="27DDD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19050"/>
              <a:ext cx="4583605" cy="47691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7"/>
                </a:lnSpc>
              </a:pPr>
              <a:endParaRPr/>
            </a:p>
          </p:txBody>
        </p:sp>
      </p:grpSp>
      <p:sp>
        <p:nvSpPr>
          <p:cNvPr id="10" name="AutoShape 10"/>
          <p:cNvSpPr/>
          <p:nvPr/>
        </p:nvSpPr>
        <p:spPr>
          <a:xfrm flipH="1">
            <a:off x="4593219" y="4447188"/>
            <a:ext cx="27685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V="1">
            <a:off x="4620903" y="310122"/>
            <a:ext cx="0" cy="229634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769343" y="2606461"/>
            <a:ext cx="5296952" cy="8773420"/>
          </a:xfrm>
          <a:custGeom>
            <a:avLst/>
            <a:gdLst/>
            <a:ahLst/>
            <a:cxnLst/>
            <a:rect l="l" t="t" r="r" b="b"/>
            <a:pathLst>
              <a:path w="5296952" h="8773420">
                <a:moveTo>
                  <a:pt x="0" y="0"/>
                </a:moveTo>
                <a:lnTo>
                  <a:pt x="5296952" y="0"/>
                </a:lnTo>
                <a:lnTo>
                  <a:pt x="5296952" y="8773421"/>
                </a:lnTo>
                <a:lnTo>
                  <a:pt x="0" y="87734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066295" y="2745617"/>
            <a:ext cx="3819442" cy="6139564"/>
          </a:xfrm>
          <a:custGeom>
            <a:avLst/>
            <a:gdLst/>
            <a:ahLst/>
            <a:cxnLst/>
            <a:rect l="l" t="t" r="r" b="b"/>
            <a:pathLst>
              <a:path w="3819442" h="6139564">
                <a:moveTo>
                  <a:pt x="0" y="0"/>
                </a:moveTo>
                <a:lnTo>
                  <a:pt x="3819443" y="0"/>
                </a:lnTo>
                <a:lnTo>
                  <a:pt x="3819443" y="6139564"/>
                </a:lnTo>
                <a:lnTo>
                  <a:pt x="0" y="61395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036" b="-100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603110" y="0"/>
            <a:ext cx="6818756" cy="9562448"/>
          </a:xfrm>
          <a:custGeom>
            <a:avLst/>
            <a:gdLst/>
            <a:ahLst/>
            <a:cxnLst/>
            <a:rect l="l" t="t" r="r" b="b"/>
            <a:pathLst>
              <a:path w="6818756" h="9562448">
                <a:moveTo>
                  <a:pt x="0" y="0"/>
                </a:moveTo>
                <a:lnTo>
                  <a:pt x="6818756" y="0"/>
                </a:lnTo>
                <a:lnTo>
                  <a:pt x="6818756" y="9562448"/>
                </a:lnTo>
                <a:lnTo>
                  <a:pt x="0" y="95624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303" t="-2430" r="-696" b="-7273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808500" y="424957"/>
            <a:ext cx="6611776" cy="2398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06"/>
              </a:lnSpc>
            </a:pP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Проводилась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работа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укреплению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лечебно-профилактических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учреждений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развитию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и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усовершенствованию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службы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охраны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здоровья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района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открывались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новые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учреждения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лечебной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сети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  </a:t>
            </a:r>
          </a:p>
          <a:p>
            <a:pPr algn="just">
              <a:lnSpc>
                <a:spcPts val="1706"/>
              </a:lnSpc>
            </a:pPr>
            <a:endParaRPr lang="en-US" sz="1537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T Drugs"/>
              <a:ea typeface="TT Drugs"/>
              <a:cs typeface="TT Drugs"/>
              <a:sym typeface="TT Drugs"/>
            </a:endParaRPr>
          </a:p>
          <a:p>
            <a:pPr algn="just">
              <a:lnSpc>
                <a:spcPts val="1706"/>
              </a:lnSpc>
            </a:pP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 60-70-е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годы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был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отремонтированы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двухэтажный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корпус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детского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отделения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областной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больницы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надстроен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второй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этаж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поликлиники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построена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Ольковичская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сельская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больница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Любанская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амбулатория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расширены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больницы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в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Куренце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и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Долгиново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открыты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врачебные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участки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в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Костеневичах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Вязыни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Ольковичах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родильные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колхозные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дома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в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крупнейших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колхозах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</a:t>
            </a:r>
          </a:p>
          <a:p>
            <a:pPr algn="just">
              <a:lnSpc>
                <a:spcPts val="1706"/>
              </a:lnSpc>
            </a:pPr>
            <a:endParaRPr lang="en-US" sz="1537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066295" y="9533873"/>
            <a:ext cx="5003843" cy="865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26"/>
              </a:lnSpc>
            </a:pPr>
            <a:r>
              <a:rPr lang="en-US" sz="1376" spc="45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Решение об открытии районной больницы в д. Куренец от 16.04.1955 г.</a:t>
            </a:r>
          </a:p>
          <a:p>
            <a:pPr algn="just">
              <a:lnSpc>
                <a:spcPts val="1786"/>
              </a:lnSpc>
            </a:pPr>
            <a:r>
              <a:rPr lang="en-US" sz="1276" spc="42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ЗГА в г. Молодечно Ф.237 Оп.1 Д.219 Лл.52, 54</a:t>
            </a:r>
          </a:p>
          <a:p>
            <a:pPr algn="just">
              <a:lnSpc>
                <a:spcPts val="1366"/>
              </a:lnSpc>
              <a:spcBef>
                <a:spcPct val="0"/>
              </a:spcBef>
            </a:pPr>
            <a:endParaRPr lang="en-US" sz="1276" spc="42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641446" y="510682"/>
            <a:ext cx="3167054" cy="1556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31"/>
              </a:lnSpc>
            </a:pPr>
            <a:r>
              <a:rPr lang="en-US" sz="5799" b="1" spc="-243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 Bold"/>
                <a:ea typeface="TT Drugs Bold"/>
                <a:cs typeface="TT Drugs Bold"/>
                <a:sym typeface="TT Drugs Bold"/>
              </a:rPr>
              <a:t>1950-1970-ые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066295" y="8696977"/>
            <a:ext cx="5003843" cy="865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26"/>
              </a:lnSpc>
            </a:pPr>
            <a:r>
              <a:rPr lang="en-US" sz="1376" spc="45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Решение об открытии родильного дома в колхозе “Красное знамя” от 07.05.1955 г.</a:t>
            </a:r>
          </a:p>
          <a:p>
            <a:pPr algn="just">
              <a:lnSpc>
                <a:spcPts val="1786"/>
              </a:lnSpc>
            </a:pPr>
            <a:r>
              <a:rPr lang="en-US" sz="1276" spc="42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ЗГА в г. Молодечно Ф.237 Оп.1 Д.219 Лл.52, 54</a:t>
            </a:r>
          </a:p>
          <a:p>
            <a:pPr algn="just">
              <a:lnSpc>
                <a:spcPts val="1366"/>
              </a:lnSpc>
              <a:spcBef>
                <a:spcPct val="0"/>
              </a:spcBef>
            </a:pPr>
            <a:endParaRPr lang="en-US" sz="1276" spc="42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603110" y="9652936"/>
            <a:ext cx="6590607" cy="627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26"/>
              </a:lnSpc>
            </a:pPr>
            <a:r>
              <a:rPr lang="en-US" sz="1376" spc="45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Решение об организации Любанской амбулатории от 12.08.1977 г.</a:t>
            </a:r>
          </a:p>
          <a:p>
            <a:pPr algn="just">
              <a:lnSpc>
                <a:spcPts val="1786"/>
              </a:lnSpc>
            </a:pPr>
            <a:r>
              <a:rPr lang="en-US" sz="1276" spc="42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ЗГА в г. Молодечно Ф.1383 Оп.2 Д.925 Л.24</a:t>
            </a:r>
          </a:p>
          <a:p>
            <a:pPr algn="just">
              <a:lnSpc>
                <a:spcPts val="1366"/>
              </a:lnSpc>
              <a:spcBef>
                <a:spcPct val="0"/>
              </a:spcBef>
            </a:pPr>
            <a:endParaRPr lang="en-US" sz="1276" spc="42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9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6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81668" y="17144"/>
            <a:ext cx="8194499" cy="10537125"/>
            <a:chOff x="0" y="0"/>
            <a:chExt cx="2158222" cy="27752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58222" cy="2775210"/>
            </a:xfrm>
            <a:custGeom>
              <a:avLst/>
              <a:gdLst/>
              <a:ahLst/>
              <a:cxnLst/>
              <a:rect l="l" t="t" r="r" b="b"/>
              <a:pathLst>
                <a:path w="2158222" h="2775210">
                  <a:moveTo>
                    <a:pt x="0" y="0"/>
                  </a:moveTo>
                  <a:lnTo>
                    <a:pt x="2158222" y="0"/>
                  </a:lnTo>
                  <a:lnTo>
                    <a:pt x="2158222" y="2775210"/>
                  </a:lnTo>
                  <a:lnTo>
                    <a:pt x="0" y="2775210"/>
                  </a:lnTo>
                  <a:close/>
                </a:path>
              </a:pathLst>
            </a:custGeom>
            <a:gradFill rotWithShape="1">
              <a:gsLst>
                <a:gs pos="0">
                  <a:srgbClr val="141519">
                    <a:alpha val="0"/>
                  </a:srgbClr>
                </a:gs>
                <a:gs pos="100000">
                  <a:srgbClr val="BDD894">
                    <a:alpha val="51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2158222" cy="2756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15954" y="157370"/>
            <a:ext cx="1225491" cy="1418840"/>
          </a:xfrm>
          <a:custGeom>
            <a:avLst/>
            <a:gdLst/>
            <a:ahLst/>
            <a:cxnLst/>
            <a:rect l="l" t="t" r="r" b="b"/>
            <a:pathLst>
              <a:path w="1225491" h="1418840">
                <a:moveTo>
                  <a:pt x="0" y="0"/>
                </a:moveTo>
                <a:lnTo>
                  <a:pt x="1225492" y="0"/>
                </a:lnTo>
                <a:lnTo>
                  <a:pt x="1225492" y="1418840"/>
                </a:lnTo>
                <a:lnTo>
                  <a:pt x="0" y="1418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4011154">
            <a:off x="14044924" y="1464134"/>
            <a:ext cx="17403374" cy="18180272"/>
            <a:chOff x="0" y="0"/>
            <a:chExt cx="4583605" cy="47882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583605" cy="4788220"/>
            </a:xfrm>
            <a:custGeom>
              <a:avLst/>
              <a:gdLst/>
              <a:ahLst/>
              <a:cxnLst/>
              <a:rect l="l" t="t" r="r" b="b"/>
              <a:pathLst>
                <a:path w="4583605" h="4788220">
                  <a:moveTo>
                    <a:pt x="0" y="0"/>
                  </a:moveTo>
                  <a:lnTo>
                    <a:pt x="4583605" y="0"/>
                  </a:lnTo>
                  <a:lnTo>
                    <a:pt x="4583605" y="4788220"/>
                  </a:lnTo>
                  <a:lnTo>
                    <a:pt x="0" y="4788220"/>
                  </a:lnTo>
                  <a:close/>
                </a:path>
              </a:pathLst>
            </a:custGeom>
            <a:gradFill rotWithShape="1">
              <a:gsLst>
                <a:gs pos="0">
                  <a:srgbClr val="27DDDF">
                    <a:alpha val="0"/>
                  </a:srgbClr>
                </a:gs>
                <a:gs pos="100000">
                  <a:srgbClr val="27DDD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19050"/>
              <a:ext cx="4583605" cy="47691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7"/>
                </a:lnSpc>
              </a:pPr>
              <a:endParaRPr/>
            </a:p>
          </p:txBody>
        </p:sp>
      </p:grpSp>
      <p:sp>
        <p:nvSpPr>
          <p:cNvPr id="10" name="AutoShape 10"/>
          <p:cNvSpPr/>
          <p:nvPr/>
        </p:nvSpPr>
        <p:spPr>
          <a:xfrm flipV="1">
            <a:off x="354667" y="1964964"/>
            <a:ext cx="7848500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>
            <a:off x="14550110" y="-106591"/>
            <a:ext cx="3481858" cy="5229570"/>
          </a:xfrm>
          <a:custGeom>
            <a:avLst/>
            <a:gdLst/>
            <a:ahLst/>
            <a:cxnLst/>
            <a:rect l="l" t="t" r="r" b="b"/>
            <a:pathLst>
              <a:path w="3481858" h="5229570">
                <a:moveTo>
                  <a:pt x="0" y="0"/>
                </a:moveTo>
                <a:lnTo>
                  <a:pt x="3481858" y="0"/>
                </a:lnTo>
                <a:lnTo>
                  <a:pt x="3481858" y="5229570"/>
                </a:lnTo>
                <a:lnTo>
                  <a:pt x="0" y="52295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20" b="-4432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576191" y="-62951"/>
            <a:ext cx="5773894" cy="9488981"/>
          </a:xfrm>
          <a:custGeom>
            <a:avLst/>
            <a:gdLst/>
            <a:ahLst/>
            <a:cxnLst/>
            <a:rect l="l" t="t" r="r" b="b"/>
            <a:pathLst>
              <a:path w="5773894" h="9488981">
                <a:moveTo>
                  <a:pt x="0" y="0"/>
                </a:moveTo>
                <a:lnTo>
                  <a:pt x="5773894" y="0"/>
                </a:lnTo>
                <a:lnTo>
                  <a:pt x="5773894" y="9488981"/>
                </a:lnTo>
                <a:lnTo>
                  <a:pt x="0" y="94889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957" t="-2063" r="-252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550110" y="5285707"/>
            <a:ext cx="3481858" cy="3647903"/>
          </a:xfrm>
          <a:custGeom>
            <a:avLst/>
            <a:gdLst/>
            <a:ahLst/>
            <a:cxnLst/>
            <a:rect l="l" t="t" r="r" b="b"/>
            <a:pathLst>
              <a:path w="3481858" h="3647903">
                <a:moveTo>
                  <a:pt x="0" y="0"/>
                </a:moveTo>
                <a:lnTo>
                  <a:pt x="3481858" y="0"/>
                </a:lnTo>
                <a:lnTo>
                  <a:pt x="3481858" y="3647903"/>
                </a:lnTo>
                <a:lnTo>
                  <a:pt x="0" y="36479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729" t="-8897" b="-42370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81668" y="4979514"/>
            <a:ext cx="8194499" cy="4446516"/>
          </a:xfrm>
          <a:custGeom>
            <a:avLst/>
            <a:gdLst/>
            <a:ahLst/>
            <a:cxnLst/>
            <a:rect l="l" t="t" r="r" b="b"/>
            <a:pathLst>
              <a:path w="8194499" h="4446516">
                <a:moveTo>
                  <a:pt x="0" y="0"/>
                </a:moveTo>
                <a:lnTo>
                  <a:pt x="8194498" y="0"/>
                </a:lnTo>
                <a:lnTo>
                  <a:pt x="8194498" y="4446516"/>
                </a:lnTo>
                <a:lnTo>
                  <a:pt x="0" y="44465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1622" b="-11622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18227" y="2048750"/>
            <a:ext cx="8072214" cy="3094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47"/>
              </a:lnSpc>
            </a:pP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конце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1960-х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при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здании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бывшей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тюрьмы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был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открыт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онкологический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диспансер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областного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подчинения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построена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поликлиника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  В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начале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90-х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годов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было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запланировано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возведение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нового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7-этажного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онкологического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комплекса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рядом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с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диспансером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однако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в 1994 г.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стройку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приостановили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: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при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рытье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котлована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было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обнаружено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массовое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захоронение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времен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Великой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Отечественной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войны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Впоследствии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останки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были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захоронены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в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четырех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братских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могилах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на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новом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городском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кладбище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 В 2018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году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было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принято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решение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о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закрытии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здания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Онкологический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диспансер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был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преобразован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в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химиотерапевтическое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отделение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Вилейской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ЦРБ, а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напротив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здания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бывшей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тюрьмы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разместилось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Вилейское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отделение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Минского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областного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центра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скорой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медицинской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помощи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</a:t>
            </a:r>
          </a:p>
          <a:p>
            <a:pPr algn="l">
              <a:lnSpc>
                <a:spcPts val="2047"/>
              </a:lnSpc>
            </a:pPr>
            <a:endParaRPr lang="en-US" sz="1637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803499" y="328820"/>
            <a:ext cx="6197303" cy="1359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03"/>
              </a:lnSpc>
            </a:pPr>
            <a:r>
              <a:rPr lang="en-US" sz="5799" b="1" spc="-92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 Bold"/>
                <a:ea typeface="TT Drugs Bold"/>
                <a:cs typeface="TT Drugs Bold"/>
                <a:sym typeface="TT Drugs Bold"/>
              </a:rPr>
              <a:t>Онкологический</a:t>
            </a:r>
            <a:r>
              <a:rPr lang="en-US" sz="5799" b="1" spc="-92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 Bold"/>
                <a:ea typeface="TT Drugs Bold"/>
                <a:cs typeface="TT Drugs Bold"/>
                <a:sym typeface="TT Drugs Bold"/>
              </a:rPr>
              <a:t> </a:t>
            </a:r>
            <a:r>
              <a:rPr lang="en-US" sz="5799" b="1" spc="-92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 Bold"/>
                <a:ea typeface="TT Drugs Bold"/>
                <a:cs typeface="TT Drugs Bold"/>
                <a:sym typeface="TT Drugs Bold"/>
              </a:rPr>
              <a:t>диспансер</a:t>
            </a:r>
            <a:endParaRPr lang="en-US" sz="5799" b="1" spc="-92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T Drugs Bold"/>
              <a:ea typeface="TT Drugs Bold"/>
              <a:cs typeface="TT Drugs Bold"/>
              <a:sym typeface="TT Drug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18227" y="9502230"/>
            <a:ext cx="8157939" cy="89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6"/>
              </a:lnSpc>
            </a:pPr>
            <a:r>
              <a:rPr lang="en-US" sz="1376" spc="45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Бывшее здание онкологического диспансера (с 01.07. 2018 г. - Вилейское отделение скорой медицинской помощи УЗ “Вилейская ЦРБ”)  </a:t>
            </a:r>
          </a:p>
          <a:p>
            <a:pPr algn="l">
              <a:lnSpc>
                <a:spcPts val="1684"/>
              </a:lnSpc>
            </a:pPr>
            <a:r>
              <a:rPr lang="en-US" sz="1276" spc="42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Изображение из интернет-источника [Дата обращения: 17.06.2025 г.]</a:t>
            </a:r>
          </a:p>
          <a:p>
            <a:pPr algn="l">
              <a:lnSpc>
                <a:spcPts val="1816"/>
              </a:lnSpc>
            </a:pPr>
            <a:endParaRPr lang="en-US" sz="1276" spc="42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576191" y="9489536"/>
            <a:ext cx="5686153" cy="909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26"/>
              </a:lnSpc>
            </a:pPr>
            <a:r>
              <a:rPr lang="en-US" sz="1376" spc="45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Из отчета по основной деятельности онкологического диспансера г. Вилейка за 1957 г.</a:t>
            </a:r>
          </a:p>
          <a:p>
            <a:pPr algn="just">
              <a:lnSpc>
                <a:spcPts val="1786"/>
              </a:lnSpc>
            </a:pPr>
            <a:r>
              <a:rPr lang="en-US" sz="1276" spc="42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ЗГА в г. Молодечно Ф.2135 Оп.1 Д.6 Лл.1,2</a:t>
            </a:r>
          </a:p>
          <a:p>
            <a:pPr algn="just">
              <a:lnSpc>
                <a:spcPts val="1786"/>
              </a:lnSpc>
              <a:spcBef>
                <a:spcPct val="0"/>
              </a:spcBef>
            </a:pPr>
            <a:endParaRPr lang="en-US" sz="1276" spc="42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4550110" y="9144000"/>
            <a:ext cx="3481858" cy="1027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65"/>
              </a:lnSpc>
            </a:pPr>
            <a:r>
              <a:rPr lang="en-US" sz="1376" spc="45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Из объяснительной записки                             к годовому отчету по Вилейскому онкологическому диспансеру                        за 1973 г.</a:t>
            </a:r>
          </a:p>
          <a:p>
            <a:pPr algn="just">
              <a:lnSpc>
                <a:spcPts val="1544"/>
              </a:lnSpc>
            </a:pPr>
            <a:r>
              <a:rPr lang="en-US" sz="1276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ЗГА в г. Молодечно Ф.2135 Оп.1 Д.36 Л.11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9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6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4515" y="-209027"/>
            <a:ext cx="5284708" cy="11143203"/>
            <a:chOff x="0" y="0"/>
            <a:chExt cx="1391857" cy="293483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91857" cy="2934835"/>
            </a:xfrm>
            <a:custGeom>
              <a:avLst/>
              <a:gdLst/>
              <a:ahLst/>
              <a:cxnLst/>
              <a:rect l="l" t="t" r="r" b="b"/>
              <a:pathLst>
                <a:path w="1391857" h="2934835">
                  <a:moveTo>
                    <a:pt x="41019" y="0"/>
                  </a:moveTo>
                  <a:lnTo>
                    <a:pt x="1350838" y="0"/>
                  </a:lnTo>
                  <a:cubicBezTo>
                    <a:pt x="1361717" y="0"/>
                    <a:pt x="1372150" y="4322"/>
                    <a:pt x="1379843" y="12014"/>
                  </a:cubicBezTo>
                  <a:cubicBezTo>
                    <a:pt x="1387536" y="19707"/>
                    <a:pt x="1391857" y="30140"/>
                    <a:pt x="1391857" y="41019"/>
                  </a:cubicBezTo>
                  <a:lnTo>
                    <a:pt x="1391857" y="2893816"/>
                  </a:lnTo>
                  <a:cubicBezTo>
                    <a:pt x="1391857" y="2904695"/>
                    <a:pt x="1387536" y="2915129"/>
                    <a:pt x="1379843" y="2922821"/>
                  </a:cubicBezTo>
                  <a:cubicBezTo>
                    <a:pt x="1372150" y="2930514"/>
                    <a:pt x="1361717" y="2934835"/>
                    <a:pt x="1350838" y="2934835"/>
                  </a:cubicBezTo>
                  <a:lnTo>
                    <a:pt x="41019" y="2934835"/>
                  </a:lnTo>
                  <a:cubicBezTo>
                    <a:pt x="30140" y="2934835"/>
                    <a:pt x="19707" y="2930514"/>
                    <a:pt x="12014" y="2922821"/>
                  </a:cubicBezTo>
                  <a:cubicBezTo>
                    <a:pt x="4322" y="2915129"/>
                    <a:pt x="0" y="2904695"/>
                    <a:pt x="0" y="2893816"/>
                  </a:cubicBezTo>
                  <a:lnTo>
                    <a:pt x="0" y="41019"/>
                  </a:lnTo>
                  <a:cubicBezTo>
                    <a:pt x="0" y="30140"/>
                    <a:pt x="4322" y="19707"/>
                    <a:pt x="12014" y="12014"/>
                  </a:cubicBezTo>
                  <a:cubicBezTo>
                    <a:pt x="19707" y="4322"/>
                    <a:pt x="30140" y="0"/>
                    <a:pt x="4101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41519">
                    <a:alpha val="0"/>
                  </a:srgbClr>
                </a:gs>
                <a:gs pos="100000">
                  <a:srgbClr val="BDD894">
                    <a:alpha val="51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1391857" cy="2915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15954" y="157370"/>
            <a:ext cx="1225491" cy="1418840"/>
          </a:xfrm>
          <a:custGeom>
            <a:avLst/>
            <a:gdLst/>
            <a:ahLst/>
            <a:cxnLst/>
            <a:rect l="l" t="t" r="r" b="b"/>
            <a:pathLst>
              <a:path w="1225491" h="1418840">
                <a:moveTo>
                  <a:pt x="0" y="0"/>
                </a:moveTo>
                <a:lnTo>
                  <a:pt x="1225492" y="0"/>
                </a:lnTo>
                <a:lnTo>
                  <a:pt x="1225492" y="1418840"/>
                </a:lnTo>
                <a:lnTo>
                  <a:pt x="0" y="1418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4011154">
            <a:off x="14044924" y="1464134"/>
            <a:ext cx="17403374" cy="18180272"/>
            <a:chOff x="0" y="0"/>
            <a:chExt cx="4583605" cy="47882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583605" cy="4788220"/>
            </a:xfrm>
            <a:custGeom>
              <a:avLst/>
              <a:gdLst/>
              <a:ahLst/>
              <a:cxnLst/>
              <a:rect l="l" t="t" r="r" b="b"/>
              <a:pathLst>
                <a:path w="4583605" h="4788220">
                  <a:moveTo>
                    <a:pt x="0" y="0"/>
                  </a:moveTo>
                  <a:lnTo>
                    <a:pt x="4583605" y="0"/>
                  </a:lnTo>
                  <a:lnTo>
                    <a:pt x="4583605" y="4788220"/>
                  </a:lnTo>
                  <a:lnTo>
                    <a:pt x="0" y="4788220"/>
                  </a:lnTo>
                  <a:close/>
                </a:path>
              </a:pathLst>
            </a:custGeom>
            <a:gradFill rotWithShape="1">
              <a:gsLst>
                <a:gs pos="0">
                  <a:srgbClr val="27DDDF">
                    <a:alpha val="0"/>
                  </a:srgbClr>
                </a:gs>
                <a:gs pos="100000">
                  <a:srgbClr val="27DDD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19050"/>
              <a:ext cx="4583605" cy="47691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7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853860" y="864248"/>
            <a:ext cx="3413310" cy="661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03"/>
              </a:lnSpc>
            </a:pPr>
            <a:r>
              <a:rPr lang="en-US" sz="5799" b="1" spc="-92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 Bold"/>
                <a:ea typeface="TT Drugs Bold"/>
                <a:cs typeface="TT Drugs Bold"/>
                <a:sym typeface="TT Drugs Bold"/>
              </a:rPr>
              <a:t>1980-ые</a:t>
            </a:r>
          </a:p>
        </p:txBody>
      </p:sp>
      <p:sp>
        <p:nvSpPr>
          <p:cNvPr id="11" name="AutoShape 11"/>
          <p:cNvSpPr/>
          <p:nvPr/>
        </p:nvSpPr>
        <p:spPr>
          <a:xfrm flipH="1" flipV="1">
            <a:off x="1853860" y="1576210"/>
            <a:ext cx="3413310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5741258" y="4050473"/>
            <a:ext cx="5577332" cy="4267462"/>
          </a:xfrm>
          <a:custGeom>
            <a:avLst/>
            <a:gdLst/>
            <a:ahLst/>
            <a:cxnLst/>
            <a:rect l="l" t="t" r="r" b="b"/>
            <a:pathLst>
              <a:path w="5577332" h="4267462">
                <a:moveTo>
                  <a:pt x="0" y="0"/>
                </a:moveTo>
                <a:lnTo>
                  <a:pt x="5577331" y="0"/>
                </a:lnTo>
                <a:lnTo>
                  <a:pt x="5577331" y="4267462"/>
                </a:lnTo>
                <a:lnTo>
                  <a:pt x="0" y="4267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18" r="-7354" b="-12403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500624" y="0"/>
            <a:ext cx="6858000" cy="10554270"/>
          </a:xfrm>
          <a:custGeom>
            <a:avLst/>
            <a:gdLst/>
            <a:ahLst/>
            <a:cxnLst/>
            <a:rect l="l" t="t" r="r" b="b"/>
            <a:pathLst>
              <a:path w="6858000" h="10554270">
                <a:moveTo>
                  <a:pt x="0" y="0"/>
                </a:moveTo>
                <a:lnTo>
                  <a:pt x="6858000" y="0"/>
                </a:lnTo>
                <a:lnTo>
                  <a:pt x="6858000" y="10554270"/>
                </a:lnTo>
                <a:lnTo>
                  <a:pt x="0" y="105542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99" r="-1299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742318" y="292937"/>
            <a:ext cx="5577332" cy="3129255"/>
          </a:xfrm>
          <a:custGeom>
            <a:avLst/>
            <a:gdLst/>
            <a:ahLst/>
            <a:cxnLst/>
            <a:rect l="l" t="t" r="r" b="b"/>
            <a:pathLst>
              <a:path w="5577332" h="3129255">
                <a:moveTo>
                  <a:pt x="0" y="0"/>
                </a:moveTo>
                <a:lnTo>
                  <a:pt x="5577331" y="0"/>
                </a:lnTo>
                <a:lnTo>
                  <a:pt x="5577331" y="3129254"/>
                </a:lnTo>
                <a:lnTo>
                  <a:pt x="0" y="31292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74" r="-1474"/>
            </a:stretch>
          </a:blipFill>
        </p:spPr>
      </p:sp>
      <p:sp>
        <p:nvSpPr>
          <p:cNvPr id="15" name="AutoShape 15"/>
          <p:cNvSpPr/>
          <p:nvPr/>
        </p:nvSpPr>
        <p:spPr>
          <a:xfrm>
            <a:off x="12453718" y="4625938"/>
            <a:ext cx="5501174" cy="0"/>
          </a:xfrm>
          <a:prstGeom prst="line">
            <a:avLst/>
          </a:prstGeom>
          <a:ln w="38100" cap="flat">
            <a:solidFill>
              <a:srgbClr val="64060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11758126" y="4881850"/>
            <a:ext cx="3758755" cy="0"/>
          </a:xfrm>
          <a:prstGeom prst="line">
            <a:avLst/>
          </a:prstGeom>
          <a:ln w="38100" cap="flat">
            <a:solidFill>
              <a:srgbClr val="64060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274515" y="4888025"/>
            <a:ext cx="5341743" cy="2684349"/>
          </a:xfrm>
          <a:custGeom>
            <a:avLst/>
            <a:gdLst/>
            <a:ahLst/>
            <a:cxnLst/>
            <a:rect l="l" t="t" r="r" b="b"/>
            <a:pathLst>
              <a:path w="5341743" h="2684349">
                <a:moveTo>
                  <a:pt x="0" y="0"/>
                </a:moveTo>
                <a:lnTo>
                  <a:pt x="5341743" y="0"/>
                </a:lnTo>
                <a:lnTo>
                  <a:pt x="5341743" y="2684349"/>
                </a:lnTo>
                <a:lnTo>
                  <a:pt x="0" y="26843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221" t="-81" r="-3871" b="-81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37720" y="2070098"/>
            <a:ext cx="4958297" cy="2398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06"/>
              </a:lnSpc>
            </a:pP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 80-х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годах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построены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поликлиника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на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800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посещений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в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смену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здание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ОПК,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корпусы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Ильянской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больницы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и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Ольковичской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амбулатории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Открыто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кардиологическое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отделение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на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40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коек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(1988 г.),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принял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пациентов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новый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3-х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этажный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корпус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под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детское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и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неврологическое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отделение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(1986 г.).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Впервые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в БССР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на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базе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Вилейской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поликлиники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была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организована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работа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дневного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стационара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Также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с 1988 г.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было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предусмотрено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строительство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нового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хирургического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корпуса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больницы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742318" y="3393616"/>
            <a:ext cx="5818575" cy="452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26"/>
              </a:lnSpc>
              <a:spcBef>
                <a:spcPct val="0"/>
              </a:spcBef>
            </a:pPr>
            <a:r>
              <a:rPr lang="en-US" sz="1376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Здание поликлиники УЗ “Вилейская ЦРБ”</a:t>
            </a:r>
          </a:p>
          <a:p>
            <a:pPr algn="just">
              <a:lnSpc>
                <a:spcPts val="1786"/>
              </a:lnSpc>
              <a:spcBef>
                <a:spcPct val="0"/>
              </a:spcBef>
            </a:pPr>
            <a:r>
              <a:rPr lang="en-US" sz="1276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Изображение из интернет-источника [Дата обращения: 17.06.2025 г.]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742318" y="8376003"/>
            <a:ext cx="5577332" cy="469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26"/>
              </a:lnSpc>
              <a:spcBef>
                <a:spcPct val="0"/>
              </a:spcBef>
            </a:pPr>
            <a:r>
              <a:rPr lang="en-US" sz="1376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Корпус детского и неврологического  отделений УЗ “Вилейская ЦРБ”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741258" y="9077325"/>
            <a:ext cx="5577332" cy="966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26"/>
              </a:lnSpc>
            </a:pPr>
            <a:r>
              <a:rPr lang="en-US" sz="137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Письмо главврача Вилейской ЦРБ в редакцию газеты “Шлях Перамогі” с упоминанием о планах строительства нового корпуса больницы </a:t>
            </a:r>
          </a:p>
          <a:p>
            <a:pPr algn="l">
              <a:lnSpc>
                <a:spcPts val="1786"/>
              </a:lnSpc>
              <a:spcBef>
                <a:spcPct val="0"/>
              </a:spcBef>
            </a:pPr>
            <a:r>
              <a:rPr lang="en-US" sz="127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ЗГА в г. Молодечно Ф.2166 Оп.1 Д.340 Л.115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74515" y="7778485"/>
            <a:ext cx="5284708" cy="1185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26"/>
              </a:lnSpc>
            </a:pPr>
            <a:r>
              <a:rPr lang="en-US" sz="1376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Заметка</a:t>
            </a:r>
            <a:r>
              <a:rPr lang="en-US" sz="1376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76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об</a:t>
            </a:r>
            <a:r>
              <a:rPr lang="en-US" sz="1376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76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открытии</a:t>
            </a:r>
            <a:r>
              <a:rPr lang="en-US" sz="1376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76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кардиологического</a:t>
            </a:r>
            <a:r>
              <a:rPr lang="en-US" sz="1376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76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отделения</a:t>
            </a:r>
            <a:r>
              <a:rPr lang="en-US" sz="1376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УЗ “</a:t>
            </a:r>
            <a:r>
              <a:rPr lang="en-US" sz="1376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Вилейская</a:t>
            </a:r>
            <a:r>
              <a:rPr lang="en-US" sz="1376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ЦРБ”</a:t>
            </a:r>
          </a:p>
          <a:p>
            <a:pPr algn="just">
              <a:lnSpc>
                <a:spcPts val="1926"/>
              </a:lnSpc>
            </a:pPr>
            <a:endParaRPr lang="en-US" sz="1376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1786"/>
              </a:lnSpc>
              <a:spcBef>
                <a:spcPct val="0"/>
              </a:spcBef>
            </a:pPr>
            <a:r>
              <a:rPr lang="en-US" sz="1276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Вилейская</a:t>
            </a:r>
            <a:r>
              <a:rPr lang="en-US" sz="1276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76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районная</a:t>
            </a:r>
            <a:r>
              <a:rPr lang="en-US" sz="1276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76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газета</a:t>
            </a:r>
            <a:r>
              <a:rPr lang="en-US" sz="1276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“</a:t>
            </a:r>
            <a:r>
              <a:rPr lang="en-US" sz="1276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Шлях</a:t>
            </a:r>
            <a:r>
              <a:rPr lang="en-US" sz="1276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76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Перамогі</a:t>
            </a:r>
            <a:r>
              <a:rPr lang="en-US" sz="1276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”, </a:t>
            </a:r>
            <a:endParaRPr lang="ru-RU" sz="1276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1786"/>
              </a:lnSpc>
              <a:spcBef>
                <a:spcPct val="0"/>
              </a:spcBef>
            </a:pPr>
            <a:r>
              <a:rPr lang="en-US" sz="1276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№ </a:t>
            </a:r>
            <a:r>
              <a:rPr lang="en-US" sz="1276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37 </a:t>
            </a:r>
            <a:r>
              <a:rPr lang="en-US" sz="1276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от</a:t>
            </a:r>
            <a:r>
              <a:rPr lang="en-US" sz="1276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26 </a:t>
            </a:r>
            <a:r>
              <a:rPr lang="en-US" sz="1276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марта</a:t>
            </a:r>
            <a:r>
              <a:rPr lang="en-US" sz="1276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1988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9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6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623620" y="-185920"/>
            <a:ext cx="7486234" cy="10934176"/>
            <a:chOff x="0" y="0"/>
            <a:chExt cx="1971683" cy="28797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71683" cy="2879783"/>
            </a:xfrm>
            <a:custGeom>
              <a:avLst/>
              <a:gdLst/>
              <a:ahLst/>
              <a:cxnLst/>
              <a:rect l="l" t="t" r="r" b="b"/>
              <a:pathLst>
                <a:path w="1971683" h="2879783">
                  <a:moveTo>
                    <a:pt x="28956" y="0"/>
                  </a:moveTo>
                  <a:lnTo>
                    <a:pt x="1942727" y="0"/>
                  </a:lnTo>
                  <a:cubicBezTo>
                    <a:pt x="1958719" y="0"/>
                    <a:pt x="1971683" y="12964"/>
                    <a:pt x="1971683" y="28956"/>
                  </a:cubicBezTo>
                  <a:lnTo>
                    <a:pt x="1971683" y="2850827"/>
                  </a:lnTo>
                  <a:cubicBezTo>
                    <a:pt x="1971683" y="2858506"/>
                    <a:pt x="1968632" y="2865871"/>
                    <a:pt x="1963202" y="2871302"/>
                  </a:cubicBezTo>
                  <a:cubicBezTo>
                    <a:pt x="1957772" y="2876732"/>
                    <a:pt x="1950407" y="2879783"/>
                    <a:pt x="1942727" y="2879783"/>
                  </a:cubicBezTo>
                  <a:lnTo>
                    <a:pt x="28956" y="2879783"/>
                  </a:lnTo>
                  <a:cubicBezTo>
                    <a:pt x="12964" y="2879783"/>
                    <a:pt x="0" y="2866819"/>
                    <a:pt x="0" y="2850827"/>
                  </a:cubicBezTo>
                  <a:lnTo>
                    <a:pt x="0" y="28956"/>
                  </a:lnTo>
                  <a:cubicBezTo>
                    <a:pt x="0" y="12964"/>
                    <a:pt x="12964" y="0"/>
                    <a:pt x="2895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41519">
                    <a:alpha val="0"/>
                  </a:srgbClr>
                </a:gs>
                <a:gs pos="100000">
                  <a:srgbClr val="BDD894">
                    <a:alpha val="51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1971683" cy="2860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7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732234" y="386733"/>
            <a:ext cx="9052243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25"/>
              </a:lnSpc>
            </a:pPr>
            <a:r>
              <a:rPr lang="en-US" sz="5799" b="1" spc="-92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 Bold"/>
                <a:ea typeface="TT Drugs Bold"/>
                <a:cs typeface="TT Drugs Bold"/>
                <a:sym typeface="TT Drugs Bold"/>
              </a:rPr>
              <a:t>1990-ые - </a:t>
            </a:r>
            <a:r>
              <a:rPr lang="en-US" sz="5799" b="1" spc="-92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 Bold"/>
                <a:ea typeface="TT Drugs Bold"/>
                <a:cs typeface="TT Drugs Bold"/>
                <a:sym typeface="TT Drugs Bold"/>
              </a:rPr>
              <a:t>наши</a:t>
            </a:r>
            <a:r>
              <a:rPr lang="en-US" sz="5799" b="1" spc="-92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 Bold"/>
                <a:ea typeface="TT Drugs Bold"/>
                <a:cs typeface="TT Drugs Bold"/>
                <a:sym typeface="TT Drugs Bold"/>
              </a:rPr>
              <a:t> </a:t>
            </a:r>
            <a:r>
              <a:rPr lang="en-US" sz="5799" b="1" spc="-92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 Bold"/>
                <a:ea typeface="TT Drugs Bold"/>
                <a:cs typeface="TT Drugs Bold"/>
                <a:sym typeface="TT Drugs Bold"/>
              </a:rPr>
              <a:t>дни</a:t>
            </a:r>
            <a:endParaRPr lang="en-US" sz="5799" b="1" spc="-92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T Drugs Bold"/>
              <a:ea typeface="TT Drugs Bold"/>
              <a:cs typeface="TT Drugs Bold"/>
              <a:sym typeface="TT Drug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821817" y="1273428"/>
            <a:ext cx="7238781" cy="2797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06"/>
              </a:lnSpc>
              <a:spcBef>
                <a:spcPct val="0"/>
              </a:spcBef>
            </a:pP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 1991 г.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был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принят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к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эксплуатации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семиэтажный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корпус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на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240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коек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 В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связи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с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этим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были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открыты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отделения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интенсивной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терапии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и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реанимации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гнойной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хирургии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оперативный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блок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приемно-диагностическое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отделение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биохимическая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и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серологическая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лаборатории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;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переведены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в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хирургический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корпус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из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приспособленных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помещений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травматологическое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гинекологическое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ЛОР-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отделения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              В 1993 г.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открыта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стоматологическая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поликлиника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на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базе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старого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двухэтажного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корпуса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 В 2000 г.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начала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работать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врачебная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амбулатория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в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Нарочи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 В 2024 г.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фасад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центрального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хирургического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корпуса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был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обновлен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</a:t>
            </a:r>
          </a:p>
        </p:txBody>
      </p:sp>
      <p:grpSp>
        <p:nvGrpSpPr>
          <p:cNvPr id="8" name="Group 8"/>
          <p:cNvGrpSpPr/>
          <p:nvPr/>
        </p:nvGrpSpPr>
        <p:grpSpPr>
          <a:xfrm rot="-4011154">
            <a:off x="12755358" y="3032614"/>
            <a:ext cx="17403374" cy="15009081"/>
            <a:chOff x="0" y="0"/>
            <a:chExt cx="4583605" cy="39530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83605" cy="3953009"/>
            </a:xfrm>
            <a:custGeom>
              <a:avLst/>
              <a:gdLst/>
              <a:ahLst/>
              <a:cxnLst/>
              <a:rect l="l" t="t" r="r" b="b"/>
              <a:pathLst>
                <a:path w="4583605" h="3953009">
                  <a:moveTo>
                    <a:pt x="0" y="0"/>
                  </a:moveTo>
                  <a:lnTo>
                    <a:pt x="4583605" y="0"/>
                  </a:lnTo>
                  <a:lnTo>
                    <a:pt x="4583605" y="3953009"/>
                  </a:lnTo>
                  <a:lnTo>
                    <a:pt x="0" y="3953009"/>
                  </a:lnTo>
                  <a:close/>
                </a:path>
              </a:pathLst>
            </a:custGeom>
            <a:gradFill rotWithShape="1">
              <a:gsLst>
                <a:gs pos="0">
                  <a:srgbClr val="27DDDF">
                    <a:alpha val="0"/>
                  </a:srgbClr>
                </a:gs>
                <a:gs pos="100000">
                  <a:srgbClr val="27DDD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19050"/>
              <a:ext cx="4583605" cy="3933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7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 flipV="1">
            <a:off x="10821817" y="1146701"/>
            <a:ext cx="7238781" cy="4762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5184842" y="0"/>
            <a:ext cx="5438778" cy="3630384"/>
          </a:xfrm>
          <a:custGeom>
            <a:avLst/>
            <a:gdLst/>
            <a:ahLst/>
            <a:cxnLst/>
            <a:rect l="l" t="t" r="r" b="b"/>
            <a:pathLst>
              <a:path w="5438778" h="3630384">
                <a:moveTo>
                  <a:pt x="0" y="0"/>
                </a:moveTo>
                <a:lnTo>
                  <a:pt x="5438778" y="0"/>
                </a:lnTo>
                <a:lnTo>
                  <a:pt x="5438778" y="3630384"/>
                </a:lnTo>
                <a:lnTo>
                  <a:pt x="0" y="36303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47489" y="866790"/>
            <a:ext cx="5353733" cy="3780930"/>
          </a:xfrm>
          <a:custGeom>
            <a:avLst/>
            <a:gdLst/>
            <a:ahLst/>
            <a:cxnLst/>
            <a:rect l="l" t="t" r="r" b="b"/>
            <a:pathLst>
              <a:path w="5353733" h="3780930">
                <a:moveTo>
                  <a:pt x="0" y="0"/>
                </a:moveTo>
                <a:lnTo>
                  <a:pt x="5353733" y="0"/>
                </a:lnTo>
                <a:lnTo>
                  <a:pt x="5353733" y="3780929"/>
                </a:lnTo>
                <a:lnTo>
                  <a:pt x="0" y="37809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166" r="-3166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15954" y="157370"/>
            <a:ext cx="1225491" cy="1418840"/>
          </a:xfrm>
          <a:custGeom>
            <a:avLst/>
            <a:gdLst/>
            <a:ahLst/>
            <a:cxnLst/>
            <a:rect l="l" t="t" r="r" b="b"/>
            <a:pathLst>
              <a:path w="1225491" h="1418840">
                <a:moveTo>
                  <a:pt x="0" y="0"/>
                </a:moveTo>
                <a:lnTo>
                  <a:pt x="1225492" y="0"/>
                </a:lnTo>
                <a:lnTo>
                  <a:pt x="1225492" y="1418840"/>
                </a:lnTo>
                <a:lnTo>
                  <a:pt x="0" y="1418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623620" y="4465267"/>
            <a:ext cx="7436977" cy="4990933"/>
          </a:xfrm>
          <a:custGeom>
            <a:avLst/>
            <a:gdLst/>
            <a:ahLst/>
            <a:cxnLst/>
            <a:rect l="l" t="t" r="r" b="b"/>
            <a:pathLst>
              <a:path w="7436977" h="4990933">
                <a:moveTo>
                  <a:pt x="0" y="0"/>
                </a:moveTo>
                <a:lnTo>
                  <a:pt x="7436977" y="0"/>
                </a:lnTo>
                <a:lnTo>
                  <a:pt x="7436977" y="4990933"/>
                </a:lnTo>
                <a:lnTo>
                  <a:pt x="0" y="49909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878" b="-5878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15954" y="4777585"/>
            <a:ext cx="10013951" cy="5970671"/>
          </a:xfrm>
          <a:custGeom>
            <a:avLst/>
            <a:gdLst/>
            <a:ahLst/>
            <a:cxnLst/>
            <a:rect l="l" t="t" r="r" b="b"/>
            <a:pathLst>
              <a:path w="10013951" h="5970671">
                <a:moveTo>
                  <a:pt x="0" y="0"/>
                </a:moveTo>
                <a:lnTo>
                  <a:pt x="10013951" y="0"/>
                </a:lnTo>
                <a:lnTo>
                  <a:pt x="10013951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894" b="-12894"/>
            </a:stretch>
          </a:blipFill>
        </p:spPr>
      </p:sp>
      <p:sp>
        <p:nvSpPr>
          <p:cNvPr id="17" name="AutoShape 17"/>
          <p:cNvSpPr/>
          <p:nvPr/>
        </p:nvSpPr>
        <p:spPr>
          <a:xfrm>
            <a:off x="1455110" y="1459079"/>
            <a:ext cx="3642959" cy="0"/>
          </a:xfrm>
          <a:prstGeom prst="line">
            <a:avLst/>
          </a:prstGeom>
          <a:ln w="38100" cap="flat">
            <a:solidFill>
              <a:srgbClr val="64060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>
            <a:off x="10623620" y="9765621"/>
            <a:ext cx="8157939" cy="66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6"/>
              </a:lnSpc>
            </a:pPr>
            <a:r>
              <a:rPr lang="en-US" sz="1376" spc="45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Здание хирургического корпуса УЗ “Вилейская ЦРБ”  </a:t>
            </a:r>
          </a:p>
          <a:p>
            <a:pPr algn="l">
              <a:lnSpc>
                <a:spcPts val="1684"/>
              </a:lnSpc>
            </a:pPr>
            <a:r>
              <a:rPr lang="en-US" sz="1276" spc="42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Изображение из интернет-источника [Дата обращения: 18.06.2025 г.]</a:t>
            </a:r>
          </a:p>
          <a:p>
            <a:pPr algn="l">
              <a:lnSpc>
                <a:spcPts val="1816"/>
              </a:lnSpc>
            </a:pPr>
            <a:endParaRPr lang="en-US" sz="1276" spc="42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623620" y="9442734"/>
            <a:ext cx="8157939" cy="45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6"/>
              </a:lnSpc>
            </a:pPr>
            <a:r>
              <a:rPr lang="en-US" sz="1376" spc="45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Здание стоматологической поликлиники УЗ “Вилейская ЦРБ”  </a:t>
            </a:r>
          </a:p>
          <a:p>
            <a:pPr algn="l">
              <a:lnSpc>
                <a:spcPts val="1816"/>
              </a:lnSpc>
            </a:pPr>
            <a:endParaRPr lang="en-US" sz="1376" spc="45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701222" y="3481257"/>
            <a:ext cx="4728684" cy="1166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26"/>
              </a:lnSpc>
            </a:pPr>
            <a:r>
              <a:rPr lang="en-US" sz="1376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Из плана работы по укреплению материально-технической базы ЛПУ УЗ “Вилейская ЦРБ” на 1990 г. с упоминанием строительства хирургического  корпуса </a:t>
            </a:r>
          </a:p>
          <a:p>
            <a:pPr algn="l">
              <a:lnSpc>
                <a:spcPts val="1786"/>
              </a:lnSpc>
              <a:spcBef>
                <a:spcPct val="0"/>
              </a:spcBef>
            </a:pPr>
            <a:r>
              <a:rPr lang="en-US" sz="1276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ЗГА в г. Молодечно Ф.2166 Оп.3 Д.5 Лл.50,51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9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6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355929"/>
            <a:ext cx="18288000" cy="1660052"/>
            <a:chOff x="0" y="0"/>
            <a:chExt cx="4816593" cy="4372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37215"/>
            </a:xfrm>
            <a:custGeom>
              <a:avLst/>
              <a:gdLst/>
              <a:ahLst/>
              <a:cxnLst/>
              <a:rect l="l" t="t" r="r" b="b"/>
              <a:pathLst>
                <a:path w="4816592" h="437215">
                  <a:moveTo>
                    <a:pt x="0" y="0"/>
                  </a:moveTo>
                  <a:lnTo>
                    <a:pt x="4816592" y="0"/>
                  </a:lnTo>
                  <a:lnTo>
                    <a:pt x="4816592" y="437215"/>
                  </a:lnTo>
                  <a:lnTo>
                    <a:pt x="0" y="437215"/>
                  </a:lnTo>
                  <a:close/>
                </a:path>
              </a:pathLst>
            </a:custGeom>
            <a:gradFill rotWithShape="1">
              <a:gsLst>
                <a:gs pos="0">
                  <a:srgbClr val="141519">
                    <a:alpha val="0"/>
                  </a:srgbClr>
                </a:gs>
                <a:gs pos="100000">
                  <a:srgbClr val="BDD894">
                    <a:alpha val="51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4816593" cy="4181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15954" y="157370"/>
            <a:ext cx="1225491" cy="1418840"/>
          </a:xfrm>
          <a:custGeom>
            <a:avLst/>
            <a:gdLst/>
            <a:ahLst/>
            <a:cxnLst/>
            <a:rect l="l" t="t" r="r" b="b"/>
            <a:pathLst>
              <a:path w="1225491" h="1418840">
                <a:moveTo>
                  <a:pt x="0" y="0"/>
                </a:moveTo>
                <a:lnTo>
                  <a:pt x="1225492" y="0"/>
                </a:lnTo>
                <a:lnTo>
                  <a:pt x="1225492" y="1418840"/>
                </a:lnTo>
                <a:lnTo>
                  <a:pt x="0" y="1418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254465" y="580552"/>
            <a:ext cx="10427184" cy="155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47"/>
              </a:lnSpc>
            </a:pP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С 2002 г.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началось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качественное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переоснащение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отделений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ЦРБ и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сельских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ЛПУ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современной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диагностической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и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лечебной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аппаратурой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Так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в 2019 г.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Вилейская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больница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первой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получила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томограф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белорусского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производства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а в 2024 г. в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стоматологической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поликлинике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был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открыт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кабинет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рентгеновской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компьютерной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томографии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</a:t>
            </a:r>
          </a:p>
          <a:p>
            <a:pPr algn="just">
              <a:lnSpc>
                <a:spcPts val="2047"/>
              </a:lnSpc>
            </a:pPr>
            <a:endParaRPr lang="en-US" sz="1637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T Drugs"/>
              <a:ea typeface="TT Drugs"/>
              <a:cs typeface="TT Drugs"/>
              <a:sym typeface="TT Drugs"/>
            </a:endParaRPr>
          </a:p>
          <a:p>
            <a:pPr algn="l">
              <a:lnSpc>
                <a:spcPts val="2047"/>
              </a:lnSpc>
            </a:pPr>
            <a:endParaRPr lang="en-US" sz="1637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T Drugs"/>
              <a:ea typeface="TT Drugs"/>
              <a:cs typeface="TT Drugs"/>
              <a:sym typeface="TT Drugs"/>
            </a:endParaRPr>
          </a:p>
        </p:txBody>
      </p:sp>
      <p:grpSp>
        <p:nvGrpSpPr>
          <p:cNvPr id="8" name="Group 8"/>
          <p:cNvGrpSpPr/>
          <p:nvPr/>
        </p:nvGrpSpPr>
        <p:grpSpPr>
          <a:xfrm rot="-4011154">
            <a:off x="14044924" y="1464134"/>
            <a:ext cx="17403374" cy="18180272"/>
            <a:chOff x="0" y="0"/>
            <a:chExt cx="4583605" cy="47882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83605" cy="4788220"/>
            </a:xfrm>
            <a:custGeom>
              <a:avLst/>
              <a:gdLst/>
              <a:ahLst/>
              <a:cxnLst/>
              <a:rect l="l" t="t" r="r" b="b"/>
              <a:pathLst>
                <a:path w="4583605" h="4788220">
                  <a:moveTo>
                    <a:pt x="0" y="0"/>
                  </a:moveTo>
                  <a:lnTo>
                    <a:pt x="4583605" y="0"/>
                  </a:lnTo>
                  <a:lnTo>
                    <a:pt x="4583605" y="4788220"/>
                  </a:lnTo>
                  <a:lnTo>
                    <a:pt x="0" y="4788220"/>
                  </a:lnTo>
                  <a:close/>
                </a:path>
              </a:pathLst>
            </a:custGeom>
            <a:gradFill rotWithShape="1">
              <a:gsLst>
                <a:gs pos="0">
                  <a:srgbClr val="27DDDF">
                    <a:alpha val="0"/>
                  </a:srgbClr>
                </a:gs>
                <a:gs pos="100000">
                  <a:srgbClr val="27DDD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19050"/>
              <a:ext cx="4583605" cy="47691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7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6481276" y="549195"/>
            <a:ext cx="0" cy="127352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-147330" y="2132252"/>
            <a:ext cx="8609133" cy="6625474"/>
          </a:xfrm>
          <a:custGeom>
            <a:avLst/>
            <a:gdLst/>
            <a:ahLst/>
            <a:cxnLst/>
            <a:rect l="l" t="t" r="r" b="b"/>
            <a:pathLst>
              <a:path w="8609133" h="6625474">
                <a:moveTo>
                  <a:pt x="0" y="0"/>
                </a:moveTo>
                <a:lnTo>
                  <a:pt x="8609133" y="0"/>
                </a:lnTo>
                <a:lnTo>
                  <a:pt x="8609133" y="6625474"/>
                </a:lnTo>
                <a:lnTo>
                  <a:pt x="0" y="6625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46" r="-4553" b="-946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613085" y="2132252"/>
            <a:ext cx="4683090" cy="3512317"/>
          </a:xfrm>
          <a:custGeom>
            <a:avLst/>
            <a:gdLst/>
            <a:ahLst/>
            <a:cxnLst/>
            <a:rect l="l" t="t" r="r" b="b"/>
            <a:pathLst>
              <a:path w="4683090" h="3512317">
                <a:moveTo>
                  <a:pt x="0" y="0"/>
                </a:moveTo>
                <a:lnTo>
                  <a:pt x="4683090" y="0"/>
                </a:lnTo>
                <a:lnTo>
                  <a:pt x="4683090" y="3512318"/>
                </a:lnTo>
                <a:lnTo>
                  <a:pt x="0" y="35123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447457" y="2132252"/>
            <a:ext cx="4840543" cy="3512317"/>
          </a:xfrm>
          <a:custGeom>
            <a:avLst/>
            <a:gdLst/>
            <a:ahLst/>
            <a:cxnLst/>
            <a:rect l="l" t="t" r="r" b="b"/>
            <a:pathLst>
              <a:path w="4840543" h="3512317">
                <a:moveTo>
                  <a:pt x="0" y="0"/>
                </a:moveTo>
                <a:lnTo>
                  <a:pt x="4840543" y="0"/>
                </a:lnTo>
                <a:lnTo>
                  <a:pt x="4840543" y="3512318"/>
                </a:lnTo>
                <a:lnTo>
                  <a:pt x="0" y="35123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724" b="-4288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609999" y="6957095"/>
            <a:ext cx="9674915" cy="3575898"/>
          </a:xfrm>
          <a:custGeom>
            <a:avLst/>
            <a:gdLst/>
            <a:ahLst/>
            <a:cxnLst/>
            <a:rect l="l" t="t" r="r" b="b"/>
            <a:pathLst>
              <a:path w="9674915" h="3575898">
                <a:moveTo>
                  <a:pt x="0" y="0"/>
                </a:moveTo>
                <a:lnTo>
                  <a:pt x="9674915" y="0"/>
                </a:lnTo>
                <a:lnTo>
                  <a:pt x="9674915" y="3575898"/>
                </a:lnTo>
                <a:lnTo>
                  <a:pt x="0" y="35758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64" r="-264" b="-52994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857488" y="771052"/>
            <a:ext cx="5177903" cy="661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03"/>
              </a:lnSpc>
            </a:pPr>
            <a:r>
              <a:rPr lang="en-US" sz="5799" b="1" spc="-92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 Bold"/>
                <a:ea typeface="TT Drugs Bold"/>
                <a:cs typeface="TT Drugs Bold"/>
                <a:sym typeface="TT Drugs Bold"/>
              </a:rPr>
              <a:t>Оснащение</a:t>
            </a:r>
            <a:endParaRPr lang="en-US" sz="5799" b="1" spc="-92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T Drugs Bold"/>
              <a:ea typeface="TT Drugs Bold"/>
              <a:cs typeface="TT Drugs Bold"/>
              <a:sym typeface="TT Drug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5950" y="8792874"/>
            <a:ext cx="8276548" cy="89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16"/>
              </a:lnSpc>
            </a:pPr>
            <a:r>
              <a:rPr lang="en-US" sz="1376" spc="45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Кабинет рентгеновской компьютерной томографии в стоматологической поликлинике УЗ “Вилейская ЦРБ”  </a:t>
            </a:r>
          </a:p>
          <a:p>
            <a:pPr algn="l">
              <a:lnSpc>
                <a:spcPts val="1684"/>
              </a:lnSpc>
            </a:pPr>
            <a:r>
              <a:rPr lang="en-US" sz="1276" spc="42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Изображение из интернет-источника [Дата обращения: 18.06.2025 г.]</a:t>
            </a:r>
          </a:p>
          <a:p>
            <a:pPr algn="l">
              <a:lnSpc>
                <a:spcPts val="1816"/>
              </a:lnSpc>
            </a:pPr>
            <a:endParaRPr lang="en-US" sz="1276" spc="42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25950" y="9527388"/>
            <a:ext cx="8276548" cy="89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16"/>
              </a:lnSpc>
            </a:pPr>
            <a:r>
              <a:rPr lang="en-US" sz="1376" spc="45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Цифровой томограф в кабинете компьютерной томографии поликлиники                               УЗ “Вилейская ЦРБ”  </a:t>
            </a:r>
          </a:p>
          <a:p>
            <a:pPr algn="just">
              <a:lnSpc>
                <a:spcPts val="1684"/>
              </a:lnSpc>
            </a:pPr>
            <a:r>
              <a:rPr lang="en-US" sz="1276" spc="42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Изображение из интернет-источника [Дата обращения: 18.06.2025 г.]</a:t>
            </a:r>
          </a:p>
          <a:p>
            <a:pPr algn="l">
              <a:lnSpc>
                <a:spcPts val="1816"/>
              </a:lnSpc>
            </a:pPr>
            <a:endParaRPr lang="en-US" sz="1276" spc="42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3450542" y="5739820"/>
            <a:ext cx="4837458" cy="110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6"/>
              </a:lnSpc>
            </a:pPr>
            <a:r>
              <a:rPr lang="en-US" sz="1376" spc="45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Компьютерный томограф в кабинете компьютерной томографии УЗ “Вилейская ЦРБ”  </a:t>
            </a:r>
          </a:p>
          <a:p>
            <a:pPr algn="l">
              <a:lnSpc>
                <a:spcPts val="1684"/>
              </a:lnSpc>
            </a:pPr>
            <a:r>
              <a:rPr lang="en-US" sz="1276" spc="42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Изображение из интернет-источника [Дата обращения: 18.06.2025 г.]</a:t>
            </a:r>
          </a:p>
          <a:p>
            <a:pPr algn="l">
              <a:lnSpc>
                <a:spcPts val="1816"/>
              </a:lnSpc>
            </a:pPr>
            <a:endParaRPr lang="en-US" sz="1276" spc="42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613085" y="5739820"/>
            <a:ext cx="4683090" cy="133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16"/>
              </a:lnSpc>
            </a:pPr>
            <a:r>
              <a:rPr lang="en-US" sz="1376" spc="45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Кабинет рентгеновской компьютерной томографии в стоматологической поликлинике УЗ “Вилейская ЦРБ”  </a:t>
            </a:r>
          </a:p>
          <a:p>
            <a:pPr algn="just">
              <a:lnSpc>
                <a:spcPts val="1684"/>
              </a:lnSpc>
            </a:pPr>
            <a:r>
              <a:rPr lang="en-US" sz="1276" spc="42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Изображение из интернет-источника                                  [Дата обращения: 18.06.2025 г.]</a:t>
            </a:r>
          </a:p>
          <a:p>
            <a:pPr algn="l">
              <a:lnSpc>
                <a:spcPts val="1816"/>
              </a:lnSpc>
            </a:pPr>
            <a:endParaRPr lang="en-US" sz="1276" spc="42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9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784258"/>
          </a:xfrm>
          <a:custGeom>
            <a:avLst/>
            <a:gdLst/>
            <a:ahLst/>
            <a:cxnLst/>
            <a:rect l="l" t="t" r="r" b="b"/>
            <a:pathLst>
              <a:path w="18288000" h="10784258">
                <a:moveTo>
                  <a:pt x="0" y="0"/>
                </a:moveTo>
                <a:lnTo>
                  <a:pt x="18288000" y="0"/>
                </a:lnTo>
                <a:lnTo>
                  <a:pt x="18288000" y="10784258"/>
                </a:lnTo>
                <a:lnTo>
                  <a:pt x="0" y="107842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t="-13592" b="-1359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590801" y="-38101"/>
            <a:ext cx="20035959" cy="10325101"/>
            <a:chOff x="-401383" y="-10035"/>
            <a:chExt cx="5276960" cy="2719368"/>
          </a:xfrm>
        </p:grpSpPr>
        <p:sp>
          <p:nvSpPr>
            <p:cNvPr id="4" name="Freeform 4"/>
            <p:cNvSpPr/>
            <p:nvPr/>
          </p:nvSpPr>
          <p:spPr>
            <a:xfrm>
              <a:off x="-401383" y="-10035"/>
              <a:ext cx="4875577" cy="2709333"/>
            </a:xfrm>
            <a:custGeom>
              <a:avLst/>
              <a:gdLst/>
              <a:ahLst/>
              <a:cxnLst/>
              <a:rect l="l" t="t" r="r" b="b"/>
              <a:pathLst>
                <a:path w="4875577" h="2709333">
                  <a:moveTo>
                    <a:pt x="0" y="0"/>
                  </a:moveTo>
                  <a:lnTo>
                    <a:pt x="4875577" y="0"/>
                  </a:lnTo>
                  <a:lnTo>
                    <a:pt x="487557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141519">
                    <a:alpha val="100000"/>
                  </a:srgbClr>
                </a:gs>
                <a:gs pos="100000">
                  <a:srgbClr val="141519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4875577" cy="26902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7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4011154">
            <a:off x="12755358" y="3032614"/>
            <a:ext cx="17403374" cy="15009081"/>
            <a:chOff x="0" y="0"/>
            <a:chExt cx="4583605" cy="395300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83605" cy="3953009"/>
            </a:xfrm>
            <a:custGeom>
              <a:avLst/>
              <a:gdLst/>
              <a:ahLst/>
              <a:cxnLst/>
              <a:rect l="l" t="t" r="r" b="b"/>
              <a:pathLst>
                <a:path w="4583605" h="3953009">
                  <a:moveTo>
                    <a:pt x="0" y="0"/>
                  </a:moveTo>
                  <a:lnTo>
                    <a:pt x="4583605" y="0"/>
                  </a:lnTo>
                  <a:lnTo>
                    <a:pt x="4583605" y="3953009"/>
                  </a:lnTo>
                  <a:lnTo>
                    <a:pt x="0" y="3953009"/>
                  </a:lnTo>
                  <a:close/>
                </a:path>
              </a:pathLst>
            </a:custGeom>
            <a:gradFill rotWithShape="1">
              <a:gsLst>
                <a:gs pos="0">
                  <a:srgbClr val="27DDDF">
                    <a:alpha val="0"/>
                  </a:srgbClr>
                </a:gs>
                <a:gs pos="100000">
                  <a:srgbClr val="27DDD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19050"/>
              <a:ext cx="4583605" cy="3933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7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84443" y="8290834"/>
            <a:ext cx="16360557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06"/>
              </a:lnSpc>
              <a:spcBef>
                <a:spcPct val="0"/>
              </a:spcBef>
            </a:pP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Сегодня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материальная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база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ЦРБ,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квалифицированная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подготовка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врачебного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и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среднего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медицинского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персонала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позволяет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получить</a:t>
            </a:r>
            <a:r>
              <a:rPr lang="en-US" sz="1576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качественную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медицинскую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помощь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</a:t>
            </a:r>
          </a:p>
        </p:txBody>
      </p:sp>
      <p:sp>
        <p:nvSpPr>
          <p:cNvPr id="10" name="Freeform 10"/>
          <p:cNvSpPr/>
          <p:nvPr/>
        </p:nvSpPr>
        <p:spPr>
          <a:xfrm>
            <a:off x="415954" y="157370"/>
            <a:ext cx="1225491" cy="1418840"/>
          </a:xfrm>
          <a:custGeom>
            <a:avLst/>
            <a:gdLst/>
            <a:ahLst/>
            <a:cxnLst/>
            <a:rect l="l" t="t" r="r" b="b"/>
            <a:pathLst>
              <a:path w="1225491" h="1418840">
                <a:moveTo>
                  <a:pt x="0" y="0"/>
                </a:moveTo>
                <a:lnTo>
                  <a:pt x="1225492" y="0"/>
                </a:lnTo>
                <a:lnTo>
                  <a:pt x="1225492" y="1418840"/>
                </a:lnTo>
                <a:lnTo>
                  <a:pt x="0" y="1418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784443" y="8115837"/>
            <a:ext cx="7657124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784443" y="7399113"/>
            <a:ext cx="15682478" cy="661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03"/>
              </a:lnSpc>
            </a:pPr>
            <a:r>
              <a:rPr lang="en-US" sz="5799" b="1" spc="-92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 Bold"/>
                <a:ea typeface="TT Drugs Bold"/>
                <a:cs typeface="TT Drugs Bold"/>
                <a:sym typeface="TT Drugs Bold"/>
              </a:rPr>
              <a:t>ЦРБ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06285" y="9622175"/>
            <a:ext cx="12559497" cy="66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16"/>
              </a:lnSpc>
            </a:pPr>
            <a:r>
              <a:rPr lang="en-US" sz="1376" spc="45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Здание хирургического корпуса УЗ “Вилейская ЦРБ” </a:t>
            </a:r>
          </a:p>
          <a:p>
            <a:pPr algn="r">
              <a:lnSpc>
                <a:spcPts val="1684"/>
              </a:lnSpc>
            </a:pPr>
            <a:r>
              <a:rPr lang="en-US" sz="1276" spc="42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Изображение из интернет-источника [Дата обращения: 18.06.2025 г.]</a:t>
            </a:r>
          </a:p>
          <a:p>
            <a:pPr algn="r">
              <a:lnSpc>
                <a:spcPts val="1816"/>
              </a:lnSpc>
            </a:pPr>
            <a:endParaRPr lang="en-US" sz="1276" spc="42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9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7520" y="-185589"/>
            <a:ext cx="18525520" cy="14152179"/>
            <a:chOff x="0" y="0"/>
            <a:chExt cx="2143421" cy="16374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43421" cy="1637421"/>
            </a:xfrm>
            <a:custGeom>
              <a:avLst/>
              <a:gdLst/>
              <a:ahLst/>
              <a:cxnLst/>
              <a:rect l="l" t="t" r="r" b="b"/>
              <a:pathLst>
                <a:path w="2143421" h="1637421">
                  <a:moveTo>
                    <a:pt x="12119" y="0"/>
                  </a:moveTo>
                  <a:lnTo>
                    <a:pt x="2131302" y="0"/>
                  </a:lnTo>
                  <a:cubicBezTo>
                    <a:pt x="2134516" y="0"/>
                    <a:pt x="2137599" y="1277"/>
                    <a:pt x="2139872" y="3550"/>
                  </a:cubicBezTo>
                  <a:cubicBezTo>
                    <a:pt x="2142145" y="5822"/>
                    <a:pt x="2143421" y="8905"/>
                    <a:pt x="2143421" y="12119"/>
                  </a:cubicBezTo>
                  <a:lnTo>
                    <a:pt x="2143421" y="1625302"/>
                  </a:lnTo>
                  <a:cubicBezTo>
                    <a:pt x="2143421" y="1631995"/>
                    <a:pt x="2137995" y="1637421"/>
                    <a:pt x="2131302" y="1637421"/>
                  </a:cubicBezTo>
                  <a:lnTo>
                    <a:pt x="12119" y="1637421"/>
                  </a:lnTo>
                  <a:cubicBezTo>
                    <a:pt x="8905" y="1637421"/>
                    <a:pt x="5822" y="1636145"/>
                    <a:pt x="3550" y="1633872"/>
                  </a:cubicBezTo>
                  <a:cubicBezTo>
                    <a:pt x="1277" y="1631599"/>
                    <a:pt x="0" y="1628516"/>
                    <a:pt x="0" y="1625302"/>
                  </a:cubicBezTo>
                  <a:lnTo>
                    <a:pt x="0" y="12119"/>
                  </a:lnTo>
                  <a:cubicBezTo>
                    <a:pt x="0" y="8905"/>
                    <a:pt x="1277" y="5822"/>
                    <a:pt x="3550" y="3550"/>
                  </a:cubicBezTo>
                  <a:cubicBezTo>
                    <a:pt x="5822" y="1277"/>
                    <a:pt x="8905" y="0"/>
                    <a:pt x="12119" y="0"/>
                  </a:cubicBezTo>
                  <a:close/>
                </a:path>
              </a:pathLst>
            </a:custGeom>
            <a:blipFill>
              <a:blip r:embed="rId2">
                <a:alphaModFix amt="36000"/>
              </a:blip>
              <a:stretch>
                <a:fillRect l="-7266" r="-726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5980" y="0"/>
            <a:ext cx="18288000" cy="10753239"/>
            <a:chOff x="0" y="0"/>
            <a:chExt cx="4816593" cy="283212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832129"/>
            </a:xfrm>
            <a:custGeom>
              <a:avLst/>
              <a:gdLst/>
              <a:ahLst/>
              <a:cxnLst/>
              <a:rect l="l" t="t" r="r" b="b"/>
              <a:pathLst>
                <a:path w="4816592" h="2832129">
                  <a:moveTo>
                    <a:pt x="11853" y="0"/>
                  </a:moveTo>
                  <a:lnTo>
                    <a:pt x="4804739" y="0"/>
                  </a:lnTo>
                  <a:cubicBezTo>
                    <a:pt x="4807883" y="0"/>
                    <a:pt x="4810898" y="1249"/>
                    <a:pt x="4813121" y="3472"/>
                  </a:cubicBezTo>
                  <a:cubicBezTo>
                    <a:pt x="4815344" y="5695"/>
                    <a:pt x="4816592" y="8710"/>
                    <a:pt x="4816592" y="11853"/>
                  </a:cubicBezTo>
                  <a:lnTo>
                    <a:pt x="4816592" y="2820276"/>
                  </a:lnTo>
                  <a:cubicBezTo>
                    <a:pt x="4816592" y="2823419"/>
                    <a:pt x="4815344" y="2826434"/>
                    <a:pt x="4813121" y="2828657"/>
                  </a:cubicBezTo>
                  <a:cubicBezTo>
                    <a:pt x="4810898" y="2830880"/>
                    <a:pt x="4807883" y="2832129"/>
                    <a:pt x="4804739" y="2832129"/>
                  </a:cubicBezTo>
                  <a:lnTo>
                    <a:pt x="11853" y="2832129"/>
                  </a:lnTo>
                  <a:cubicBezTo>
                    <a:pt x="8710" y="2832129"/>
                    <a:pt x="5695" y="2830880"/>
                    <a:pt x="3472" y="2828657"/>
                  </a:cubicBezTo>
                  <a:cubicBezTo>
                    <a:pt x="1249" y="2826434"/>
                    <a:pt x="0" y="2823419"/>
                    <a:pt x="0" y="2820276"/>
                  </a:cubicBezTo>
                  <a:lnTo>
                    <a:pt x="0" y="11853"/>
                  </a:lnTo>
                  <a:cubicBezTo>
                    <a:pt x="0" y="8710"/>
                    <a:pt x="1249" y="5695"/>
                    <a:pt x="3472" y="3472"/>
                  </a:cubicBezTo>
                  <a:cubicBezTo>
                    <a:pt x="5695" y="1249"/>
                    <a:pt x="8710" y="0"/>
                    <a:pt x="1185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41519">
                    <a:alpha val="0"/>
                  </a:srgbClr>
                </a:gs>
                <a:gs pos="100000">
                  <a:srgbClr val="141519">
                    <a:alpha val="94500"/>
                  </a:srgbClr>
                </a:gs>
              </a:gsLst>
              <a:lin ang="540000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19050"/>
              <a:ext cx="4816593" cy="28130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7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415954" y="157370"/>
            <a:ext cx="1225491" cy="1418840"/>
          </a:xfrm>
          <a:custGeom>
            <a:avLst/>
            <a:gdLst/>
            <a:ahLst/>
            <a:cxnLst/>
            <a:rect l="l" t="t" r="r" b="b"/>
            <a:pathLst>
              <a:path w="1225491" h="1418840">
                <a:moveTo>
                  <a:pt x="0" y="0"/>
                </a:moveTo>
                <a:lnTo>
                  <a:pt x="1225492" y="0"/>
                </a:lnTo>
                <a:lnTo>
                  <a:pt x="1225492" y="1418840"/>
                </a:lnTo>
                <a:lnTo>
                  <a:pt x="0" y="1418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41446" y="2152237"/>
            <a:ext cx="9461458" cy="794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31"/>
              </a:lnSpc>
            </a:pPr>
            <a:r>
              <a:rPr lang="en-US" sz="5799" b="1" spc="-243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 Bold"/>
                <a:ea typeface="TT Drugs Bold"/>
                <a:cs typeface="TT Drugs Bold"/>
                <a:sym typeface="TT Drugs Bold"/>
              </a:rPr>
              <a:t>XIX - </a:t>
            </a:r>
            <a:r>
              <a:rPr lang="en-US" sz="5799" b="1" spc="-243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 Bold"/>
                <a:ea typeface="TT Drugs Bold"/>
                <a:cs typeface="TT Drugs Bold"/>
                <a:sym typeface="TT Drugs Bold"/>
              </a:rPr>
              <a:t>начало</a:t>
            </a:r>
            <a:r>
              <a:rPr lang="en-US" sz="5799" b="1" spc="-243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 Bold"/>
                <a:ea typeface="TT Drugs Bold"/>
                <a:cs typeface="TT Drugs Bold"/>
                <a:sym typeface="TT Drugs Bold"/>
              </a:rPr>
              <a:t> ХХ </a:t>
            </a:r>
            <a:r>
              <a:rPr lang="en-US" sz="5799" b="1" spc="-243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 Bold"/>
                <a:ea typeface="TT Drugs Bold"/>
                <a:cs typeface="TT Drugs Bold"/>
                <a:sym typeface="TT Drugs Bold"/>
              </a:rPr>
              <a:t>века</a:t>
            </a:r>
            <a:endParaRPr lang="en-US" sz="5799" b="1" spc="-243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T Drugs Bold"/>
              <a:ea typeface="TT Drugs Bold"/>
              <a:cs typeface="TT Drugs Bold"/>
              <a:sym typeface="TT Drug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616461" y="3758649"/>
            <a:ext cx="15037068" cy="3206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06"/>
              </a:lnSpc>
            </a:pP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До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середины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XIX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века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в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Вилейском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уезде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отсутствовала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четкая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система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оказания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медицинской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помощи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населению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Чаще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всего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преобладало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стремление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лечить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болезни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самостоятельно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употребляя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средства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и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приемы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народной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медицины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Обычным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в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каждой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семье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было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заготовление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и 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использование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различных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лекарственных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растений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для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борьбы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с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заболеваниями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в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сложных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случаях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обращаясь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за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помощью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к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знахарям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и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бабкам-шептухам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Народные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целители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различали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такие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болезни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как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рожа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парша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перемежающая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лихорадка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(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малярия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трясуха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),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падучая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болезнь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(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эпилепсия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),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коклюш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жаба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куриная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слепота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короста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(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чесотка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),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грыжа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колтун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очник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(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мокнущий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лишай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),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сглаз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и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др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Известно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что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в 1892 г. в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Вилейском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уезде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с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населением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200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тыс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жителей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были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городовой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и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уездный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врачи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уездная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повивальная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бабка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 </a:t>
            </a:r>
          </a:p>
          <a:p>
            <a:pPr algn="just">
              <a:lnSpc>
                <a:spcPts val="2506"/>
              </a:lnSpc>
            </a:pP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начале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XX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века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дополнительно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к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государственной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лечебной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сети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в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Вилейском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уезде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работало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9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вольнопрактикующих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врачей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были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зарегистрированы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4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аптеки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и 11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аптечных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магазинов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Несмотря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на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это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в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уезде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сохранялся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высокий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уровень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заболеваемости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особенное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распространение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получали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инфекции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 </a:t>
            </a:r>
          </a:p>
          <a:p>
            <a:pPr algn="just">
              <a:lnSpc>
                <a:spcPts val="2506"/>
              </a:lnSpc>
            </a:pPr>
            <a:endParaRPr lang="en-US" sz="1576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1616461" y="3385846"/>
            <a:ext cx="8708596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9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6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359985" y="-323588"/>
            <a:ext cx="6627046" cy="10934176"/>
            <a:chOff x="0" y="0"/>
            <a:chExt cx="1745395" cy="28797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45395" cy="2879783"/>
            </a:xfrm>
            <a:custGeom>
              <a:avLst/>
              <a:gdLst/>
              <a:ahLst/>
              <a:cxnLst/>
              <a:rect l="l" t="t" r="r" b="b"/>
              <a:pathLst>
                <a:path w="1745395" h="2879783">
                  <a:moveTo>
                    <a:pt x="32710" y="0"/>
                  </a:moveTo>
                  <a:lnTo>
                    <a:pt x="1712684" y="0"/>
                  </a:lnTo>
                  <a:cubicBezTo>
                    <a:pt x="1730750" y="0"/>
                    <a:pt x="1745395" y="14645"/>
                    <a:pt x="1745395" y="32710"/>
                  </a:cubicBezTo>
                  <a:lnTo>
                    <a:pt x="1745395" y="2847073"/>
                  </a:lnTo>
                  <a:cubicBezTo>
                    <a:pt x="1745395" y="2855748"/>
                    <a:pt x="1741949" y="2864068"/>
                    <a:pt x="1735814" y="2870202"/>
                  </a:cubicBezTo>
                  <a:cubicBezTo>
                    <a:pt x="1729680" y="2876337"/>
                    <a:pt x="1721360" y="2879783"/>
                    <a:pt x="1712684" y="2879783"/>
                  </a:cubicBezTo>
                  <a:lnTo>
                    <a:pt x="32710" y="2879783"/>
                  </a:lnTo>
                  <a:cubicBezTo>
                    <a:pt x="14645" y="2879783"/>
                    <a:pt x="0" y="2865138"/>
                    <a:pt x="0" y="2847073"/>
                  </a:cubicBezTo>
                  <a:lnTo>
                    <a:pt x="0" y="32710"/>
                  </a:lnTo>
                  <a:cubicBezTo>
                    <a:pt x="0" y="14645"/>
                    <a:pt x="14645" y="0"/>
                    <a:pt x="3271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41519">
                    <a:alpha val="0"/>
                  </a:srgbClr>
                </a:gs>
                <a:gs pos="100000">
                  <a:srgbClr val="BDD894">
                    <a:alpha val="51000"/>
                  </a:srgbClr>
                </a:gs>
              </a:gsLst>
              <a:lin ang="54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1745395" cy="2860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7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4011154">
            <a:off x="12755358" y="3032614"/>
            <a:ext cx="17403374" cy="15009081"/>
            <a:chOff x="0" y="0"/>
            <a:chExt cx="4583605" cy="395300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83605" cy="3953009"/>
            </a:xfrm>
            <a:custGeom>
              <a:avLst/>
              <a:gdLst/>
              <a:ahLst/>
              <a:cxnLst/>
              <a:rect l="l" t="t" r="r" b="b"/>
              <a:pathLst>
                <a:path w="4583605" h="3953009">
                  <a:moveTo>
                    <a:pt x="0" y="0"/>
                  </a:moveTo>
                  <a:lnTo>
                    <a:pt x="4583605" y="0"/>
                  </a:lnTo>
                  <a:lnTo>
                    <a:pt x="4583605" y="3953009"/>
                  </a:lnTo>
                  <a:lnTo>
                    <a:pt x="0" y="3953009"/>
                  </a:lnTo>
                  <a:close/>
                </a:path>
              </a:pathLst>
            </a:custGeom>
            <a:gradFill rotWithShape="1">
              <a:gsLst>
                <a:gs pos="0">
                  <a:srgbClr val="27DDDF">
                    <a:alpha val="0"/>
                  </a:srgbClr>
                </a:gs>
                <a:gs pos="100000">
                  <a:srgbClr val="27DDD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19050"/>
              <a:ext cx="4583605" cy="3933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7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421397" y="1576210"/>
            <a:ext cx="11781382" cy="8305003"/>
          </a:xfrm>
          <a:custGeom>
            <a:avLst/>
            <a:gdLst/>
            <a:ahLst/>
            <a:cxnLst/>
            <a:rect l="l" t="t" r="r" b="b"/>
            <a:pathLst>
              <a:path w="11781382" h="8305003">
                <a:moveTo>
                  <a:pt x="0" y="0"/>
                </a:moveTo>
                <a:lnTo>
                  <a:pt x="11781382" y="0"/>
                </a:lnTo>
                <a:lnTo>
                  <a:pt x="11781382" y="8305003"/>
                </a:lnTo>
                <a:lnTo>
                  <a:pt x="0" y="83050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02" r="-2389" b="-11395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15954" y="157370"/>
            <a:ext cx="1225491" cy="1418840"/>
          </a:xfrm>
          <a:custGeom>
            <a:avLst/>
            <a:gdLst/>
            <a:ahLst/>
            <a:cxnLst/>
            <a:rect l="l" t="t" r="r" b="b"/>
            <a:pathLst>
              <a:path w="1225491" h="1418840">
                <a:moveTo>
                  <a:pt x="0" y="0"/>
                </a:moveTo>
                <a:lnTo>
                  <a:pt x="1225492" y="0"/>
                </a:lnTo>
                <a:lnTo>
                  <a:pt x="1225492" y="1418840"/>
                </a:lnTo>
                <a:lnTo>
                  <a:pt x="0" y="1418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1839380" y="9115425"/>
            <a:ext cx="5608535" cy="927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26"/>
              </a:lnSpc>
            </a:pPr>
            <a:r>
              <a:rPr lang="en-US" sz="1376" spc="45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Из доклада главврача Облбольницы о лечебно-профилактической работе Облбольницы за 1951 г.</a:t>
            </a:r>
          </a:p>
          <a:p>
            <a:pPr algn="just">
              <a:lnSpc>
                <a:spcPts val="1786"/>
              </a:lnSpc>
            </a:pPr>
            <a:r>
              <a:rPr lang="en-US" sz="1276" spc="42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ЗГА в г. Молодечно Ф.2166 Оп.1 Д.1 Л.19</a:t>
            </a:r>
          </a:p>
          <a:p>
            <a:pPr algn="just">
              <a:lnSpc>
                <a:spcPts val="1926"/>
              </a:lnSpc>
              <a:spcBef>
                <a:spcPct val="0"/>
              </a:spcBef>
            </a:pPr>
            <a:endParaRPr lang="en-US" sz="1276" spc="42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1839380" y="1700035"/>
            <a:ext cx="10313407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25"/>
              </a:lnSpc>
            </a:pPr>
            <a:r>
              <a:rPr lang="en-US" sz="5799" b="1" spc="-92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 Bold"/>
                <a:ea typeface="TT Drugs Bold"/>
                <a:cs typeface="TT Drugs Bold"/>
                <a:sym typeface="TT Drugs Bold"/>
              </a:rPr>
              <a:t>1921-1940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39380" y="2938349"/>
            <a:ext cx="5608535" cy="3361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06"/>
              </a:lnSpc>
              <a:spcBef>
                <a:spcPct val="0"/>
              </a:spcBef>
            </a:pP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Рижскому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мирному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договору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(1921 г. )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Вилейский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уезд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большей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частью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отошел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к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Польше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На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весь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уезд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работало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7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врачей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5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фельдшеров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7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акушерок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После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освободительного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похода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Красной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Армии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в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сентябре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1939 г.,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здесь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за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короткое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время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было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выполнено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большое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количество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мероприятий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в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целях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охраны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здоровья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граждан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  </a:t>
            </a:r>
          </a:p>
          <a:p>
            <a:pPr algn="just">
              <a:lnSpc>
                <a:spcPts val="2206"/>
              </a:lnSpc>
              <a:spcBef>
                <a:spcPct val="0"/>
              </a:spcBef>
            </a:pPr>
            <a:endParaRPr lang="en-US" sz="1576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T Drugs"/>
              <a:ea typeface="TT Drugs"/>
              <a:cs typeface="TT Drugs"/>
              <a:sym typeface="TT Drugs"/>
            </a:endParaRPr>
          </a:p>
          <a:p>
            <a:pPr algn="just">
              <a:lnSpc>
                <a:spcPts val="2206"/>
              </a:lnSpc>
              <a:spcBef>
                <a:spcPct val="0"/>
              </a:spcBef>
            </a:pP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Уже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к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началу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1940 г.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открыли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5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фельдшерских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пунктов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городскую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поликлинику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на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200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посещений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два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врачебных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участка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2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участковые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больницы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в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Долгиново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и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Костеневичах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  </a:t>
            </a:r>
          </a:p>
        </p:txBody>
      </p:sp>
      <p:sp>
        <p:nvSpPr>
          <p:cNvPr id="14" name="AutoShape 14"/>
          <p:cNvSpPr/>
          <p:nvPr/>
        </p:nvSpPr>
        <p:spPr>
          <a:xfrm>
            <a:off x="11839380" y="2460003"/>
            <a:ext cx="5608535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9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6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57623"/>
            <a:ext cx="18288000" cy="1704454"/>
            <a:chOff x="0" y="0"/>
            <a:chExt cx="4816593" cy="4489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48910"/>
            </a:xfrm>
            <a:custGeom>
              <a:avLst/>
              <a:gdLst/>
              <a:ahLst/>
              <a:cxnLst/>
              <a:rect l="l" t="t" r="r" b="b"/>
              <a:pathLst>
                <a:path w="4816592" h="448910">
                  <a:moveTo>
                    <a:pt x="0" y="0"/>
                  </a:moveTo>
                  <a:lnTo>
                    <a:pt x="4816592" y="0"/>
                  </a:lnTo>
                  <a:lnTo>
                    <a:pt x="4816592" y="448910"/>
                  </a:lnTo>
                  <a:lnTo>
                    <a:pt x="0" y="448910"/>
                  </a:lnTo>
                  <a:close/>
                </a:path>
              </a:pathLst>
            </a:custGeom>
            <a:gradFill rotWithShape="1">
              <a:gsLst>
                <a:gs pos="0">
                  <a:srgbClr val="141519">
                    <a:alpha val="0"/>
                  </a:srgbClr>
                </a:gs>
                <a:gs pos="100000">
                  <a:srgbClr val="BDD894">
                    <a:alpha val="51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4816593" cy="4298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30992" y="1754375"/>
            <a:ext cx="5994882" cy="8424923"/>
          </a:xfrm>
          <a:custGeom>
            <a:avLst/>
            <a:gdLst/>
            <a:ahLst/>
            <a:cxnLst/>
            <a:rect l="l" t="t" r="r" b="b"/>
            <a:pathLst>
              <a:path w="5994882" h="8424923">
                <a:moveTo>
                  <a:pt x="0" y="0"/>
                </a:moveTo>
                <a:lnTo>
                  <a:pt x="5994882" y="0"/>
                </a:lnTo>
                <a:lnTo>
                  <a:pt x="5994882" y="8424923"/>
                </a:lnTo>
                <a:lnTo>
                  <a:pt x="0" y="84249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5657" r="-7418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52799" y="1754375"/>
            <a:ext cx="5978003" cy="7337045"/>
          </a:xfrm>
          <a:custGeom>
            <a:avLst/>
            <a:gdLst/>
            <a:ahLst/>
            <a:cxnLst/>
            <a:rect l="l" t="t" r="r" b="b"/>
            <a:pathLst>
              <a:path w="5978003" h="7337045">
                <a:moveTo>
                  <a:pt x="0" y="0"/>
                </a:moveTo>
                <a:lnTo>
                  <a:pt x="5978003" y="0"/>
                </a:lnTo>
                <a:lnTo>
                  <a:pt x="5978003" y="7337045"/>
                </a:lnTo>
                <a:lnTo>
                  <a:pt x="0" y="73370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335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15954" y="157370"/>
            <a:ext cx="1225491" cy="1418840"/>
          </a:xfrm>
          <a:custGeom>
            <a:avLst/>
            <a:gdLst/>
            <a:ahLst/>
            <a:cxnLst/>
            <a:rect l="l" t="t" r="r" b="b"/>
            <a:pathLst>
              <a:path w="1225491" h="1418840">
                <a:moveTo>
                  <a:pt x="0" y="0"/>
                </a:moveTo>
                <a:lnTo>
                  <a:pt x="1225492" y="0"/>
                </a:lnTo>
                <a:lnTo>
                  <a:pt x="1225492" y="1418840"/>
                </a:lnTo>
                <a:lnTo>
                  <a:pt x="0" y="1418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-4011154">
            <a:off x="14044924" y="1464134"/>
            <a:ext cx="17403374" cy="18180272"/>
            <a:chOff x="0" y="0"/>
            <a:chExt cx="4583605" cy="478822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83605" cy="4788220"/>
            </a:xfrm>
            <a:custGeom>
              <a:avLst/>
              <a:gdLst/>
              <a:ahLst/>
              <a:cxnLst/>
              <a:rect l="l" t="t" r="r" b="b"/>
              <a:pathLst>
                <a:path w="4583605" h="4788220">
                  <a:moveTo>
                    <a:pt x="0" y="0"/>
                  </a:moveTo>
                  <a:lnTo>
                    <a:pt x="4583605" y="0"/>
                  </a:lnTo>
                  <a:lnTo>
                    <a:pt x="4583605" y="4788220"/>
                  </a:lnTo>
                  <a:lnTo>
                    <a:pt x="0" y="4788220"/>
                  </a:lnTo>
                  <a:close/>
                </a:path>
              </a:pathLst>
            </a:custGeom>
            <a:gradFill rotWithShape="1">
              <a:gsLst>
                <a:gs pos="0">
                  <a:srgbClr val="27DDDF">
                    <a:alpha val="0"/>
                  </a:srgbClr>
                </a:gs>
                <a:gs pos="100000">
                  <a:srgbClr val="27DDD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0" y="19050"/>
              <a:ext cx="4583605" cy="47691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7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2454676"/>
            <a:ext cx="18437305" cy="13273489"/>
            <a:chOff x="0" y="0"/>
            <a:chExt cx="4855916" cy="349589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55916" cy="3495898"/>
            </a:xfrm>
            <a:custGeom>
              <a:avLst/>
              <a:gdLst/>
              <a:ahLst/>
              <a:cxnLst/>
              <a:rect l="l" t="t" r="r" b="b"/>
              <a:pathLst>
                <a:path w="4855916" h="3495898">
                  <a:moveTo>
                    <a:pt x="11757" y="0"/>
                  </a:moveTo>
                  <a:lnTo>
                    <a:pt x="4844158" y="0"/>
                  </a:lnTo>
                  <a:cubicBezTo>
                    <a:pt x="4847277" y="0"/>
                    <a:pt x="4850267" y="1239"/>
                    <a:pt x="4852472" y="3444"/>
                  </a:cubicBezTo>
                  <a:cubicBezTo>
                    <a:pt x="4854677" y="5649"/>
                    <a:pt x="4855916" y="8639"/>
                    <a:pt x="4855916" y="11757"/>
                  </a:cubicBezTo>
                  <a:lnTo>
                    <a:pt x="4855916" y="3484141"/>
                  </a:lnTo>
                  <a:cubicBezTo>
                    <a:pt x="4855916" y="3487259"/>
                    <a:pt x="4854677" y="3490250"/>
                    <a:pt x="4852472" y="3492455"/>
                  </a:cubicBezTo>
                  <a:cubicBezTo>
                    <a:pt x="4850267" y="3494660"/>
                    <a:pt x="4847277" y="3495898"/>
                    <a:pt x="4844158" y="3495898"/>
                  </a:cubicBezTo>
                  <a:lnTo>
                    <a:pt x="11757" y="3495898"/>
                  </a:lnTo>
                  <a:cubicBezTo>
                    <a:pt x="8639" y="3495898"/>
                    <a:pt x="5649" y="3494660"/>
                    <a:pt x="3444" y="3492455"/>
                  </a:cubicBezTo>
                  <a:cubicBezTo>
                    <a:pt x="1239" y="3490250"/>
                    <a:pt x="0" y="3487259"/>
                    <a:pt x="0" y="3484141"/>
                  </a:cubicBezTo>
                  <a:lnTo>
                    <a:pt x="0" y="11757"/>
                  </a:lnTo>
                  <a:cubicBezTo>
                    <a:pt x="0" y="8639"/>
                    <a:pt x="1239" y="5649"/>
                    <a:pt x="3444" y="3444"/>
                  </a:cubicBezTo>
                  <a:cubicBezTo>
                    <a:pt x="5649" y="1239"/>
                    <a:pt x="8639" y="0"/>
                    <a:pt x="1175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41519">
                    <a:alpha val="0"/>
                  </a:srgbClr>
                </a:gs>
                <a:gs pos="100000">
                  <a:srgbClr val="141519">
                    <a:alpha val="94500"/>
                  </a:srgbClr>
                </a:gs>
              </a:gsLst>
              <a:lin ang="540000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19050"/>
              <a:ext cx="4855916" cy="3476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7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572884" y="1688735"/>
            <a:ext cx="4384665" cy="6302978"/>
          </a:xfrm>
          <a:custGeom>
            <a:avLst/>
            <a:gdLst/>
            <a:ahLst/>
            <a:cxnLst/>
            <a:rect l="l" t="t" r="r" b="b"/>
            <a:pathLst>
              <a:path w="4384665" h="6302978">
                <a:moveTo>
                  <a:pt x="0" y="0"/>
                </a:moveTo>
                <a:lnTo>
                  <a:pt x="4384665" y="0"/>
                </a:lnTo>
                <a:lnTo>
                  <a:pt x="4384665" y="6302978"/>
                </a:lnTo>
                <a:lnTo>
                  <a:pt x="0" y="6302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41" r="-941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321124" y="3193376"/>
            <a:ext cx="4247258" cy="5950624"/>
          </a:xfrm>
          <a:custGeom>
            <a:avLst/>
            <a:gdLst/>
            <a:ahLst/>
            <a:cxnLst/>
            <a:rect l="l" t="t" r="r" b="b"/>
            <a:pathLst>
              <a:path w="4247258" h="5950624">
                <a:moveTo>
                  <a:pt x="0" y="0"/>
                </a:moveTo>
                <a:lnTo>
                  <a:pt x="4247257" y="0"/>
                </a:lnTo>
                <a:lnTo>
                  <a:pt x="4247257" y="5950624"/>
                </a:lnTo>
                <a:lnTo>
                  <a:pt x="0" y="59506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946458" y="329073"/>
            <a:ext cx="8063147" cy="1359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03"/>
              </a:lnSpc>
            </a:pPr>
            <a:r>
              <a:rPr lang="en-US" sz="5799" b="1" spc="-92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 Bold"/>
                <a:ea typeface="TT Drugs Bold"/>
                <a:cs typeface="TT Drugs Bold"/>
                <a:sym typeface="TT Drugs Bold"/>
              </a:rPr>
              <a:t>Строительство</a:t>
            </a:r>
            <a:r>
              <a:rPr lang="en-US" sz="5799" b="1" spc="-92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 Bold"/>
                <a:ea typeface="TT Drugs Bold"/>
                <a:cs typeface="TT Drugs Bold"/>
                <a:sym typeface="TT Drugs Bold"/>
              </a:rPr>
              <a:t> </a:t>
            </a:r>
            <a:r>
              <a:rPr lang="en-US" sz="5799" b="1" spc="-92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 Bold"/>
                <a:ea typeface="TT Drugs Bold"/>
                <a:cs typeface="TT Drugs Bold"/>
                <a:sym typeface="TT Drugs Bold"/>
              </a:rPr>
              <a:t>областной</a:t>
            </a:r>
            <a:r>
              <a:rPr lang="en-US" sz="5799" b="1" spc="-92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 Bold"/>
                <a:ea typeface="TT Drugs Bold"/>
                <a:cs typeface="TT Drugs Bold"/>
                <a:sym typeface="TT Drugs Bold"/>
              </a:rPr>
              <a:t> </a:t>
            </a:r>
            <a:r>
              <a:rPr lang="en-US" sz="5799" b="1" spc="-92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 Bold"/>
                <a:ea typeface="TT Drugs Bold"/>
                <a:cs typeface="TT Drugs Bold"/>
                <a:sym typeface="TT Drugs Bold"/>
              </a:rPr>
              <a:t>больницы</a:t>
            </a:r>
            <a:endParaRPr lang="en-US" sz="5799" b="1" spc="-92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T Drugs Bold"/>
              <a:ea typeface="TT Drugs Bold"/>
              <a:cs typeface="TT Drugs Bold"/>
              <a:sym typeface="TT Drugs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321124" y="9239250"/>
            <a:ext cx="5516981" cy="922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85"/>
              </a:lnSpc>
            </a:pPr>
            <a:r>
              <a:rPr lang="en-US" sz="1376" spc="45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Доклад заведующего Горздравом о состоянии медицинской сети за 1940 г. </a:t>
            </a:r>
          </a:p>
          <a:p>
            <a:pPr algn="just">
              <a:lnSpc>
                <a:spcPts val="1748"/>
              </a:lnSpc>
            </a:pPr>
            <a:r>
              <a:rPr lang="en-US" sz="1276" spc="42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ЗГА в г. Молодечно Ф.214 Оп.1 Д.23 Лл.25, 26об., 27</a:t>
            </a:r>
          </a:p>
          <a:p>
            <a:pPr algn="just">
              <a:lnSpc>
                <a:spcPts val="1885"/>
              </a:lnSpc>
            </a:pPr>
            <a:endParaRPr lang="en-US" sz="1276" spc="42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19" name="AutoShape 19"/>
          <p:cNvSpPr/>
          <p:nvPr/>
        </p:nvSpPr>
        <p:spPr>
          <a:xfrm>
            <a:off x="10004843" y="456358"/>
            <a:ext cx="0" cy="1106983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TextBox 20"/>
          <p:cNvSpPr txBox="1"/>
          <p:nvPr/>
        </p:nvSpPr>
        <p:spPr>
          <a:xfrm>
            <a:off x="10250211" y="473248"/>
            <a:ext cx="7648292" cy="82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11"/>
              </a:lnSpc>
              <a:spcBef>
                <a:spcPct val="0"/>
              </a:spcBef>
            </a:pPr>
            <a:r>
              <a:rPr lang="en-US" sz="1579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Медицинская</a:t>
            </a:r>
            <a:r>
              <a:rPr lang="en-US" sz="1579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9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сеть</a:t>
            </a:r>
            <a:r>
              <a:rPr lang="en-US" sz="1579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79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существовавшая</a:t>
            </a:r>
            <a:r>
              <a:rPr lang="en-US" sz="1579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9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на</a:t>
            </a:r>
            <a:r>
              <a:rPr lang="en-US" sz="1579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9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тот</a:t>
            </a:r>
            <a:r>
              <a:rPr lang="en-US" sz="1579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9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момент</a:t>
            </a:r>
            <a:r>
              <a:rPr lang="en-US" sz="1579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79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была</a:t>
            </a:r>
            <a:r>
              <a:rPr lang="en-US" sz="1579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9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значительно</a:t>
            </a:r>
            <a:r>
              <a:rPr lang="en-US" sz="1579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9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перегружена</a:t>
            </a:r>
            <a:r>
              <a:rPr lang="en-US" sz="1579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 </a:t>
            </a:r>
            <a:r>
              <a:rPr lang="en-US" sz="1579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Таким</a:t>
            </a:r>
            <a:r>
              <a:rPr lang="en-US" sz="1579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9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образом</a:t>
            </a:r>
            <a:r>
              <a:rPr lang="en-US" sz="1579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79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еще</a:t>
            </a:r>
            <a:r>
              <a:rPr lang="en-US" sz="1579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с 1938 г. </a:t>
            </a:r>
            <a:r>
              <a:rPr lang="en-US" sz="1579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начинается</a:t>
            </a:r>
            <a:r>
              <a:rPr lang="en-US" sz="1579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9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строительство</a:t>
            </a:r>
            <a:r>
              <a:rPr lang="en-US" sz="1579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9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первой</a:t>
            </a:r>
            <a:r>
              <a:rPr lang="en-US" sz="1579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9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очереди</a:t>
            </a:r>
            <a:r>
              <a:rPr lang="en-US" sz="1579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9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областной</a:t>
            </a:r>
            <a:r>
              <a:rPr lang="en-US" sz="1579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9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больницы</a:t>
            </a:r>
            <a:r>
              <a:rPr lang="en-US" sz="1579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052799" y="9220200"/>
            <a:ext cx="6235201" cy="1211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09"/>
              </a:lnSpc>
            </a:pPr>
            <a:r>
              <a:rPr lang="en-US" sz="1376" spc="45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Постановление  Вилейского Городского Исполнительного комитета “О назначении комиссии по приему строительства первой очереди Вилейской больницы” от 12.09.1940 г. </a:t>
            </a:r>
          </a:p>
          <a:p>
            <a:pPr algn="just">
              <a:lnSpc>
                <a:spcPts val="1863"/>
              </a:lnSpc>
            </a:pPr>
            <a:r>
              <a:rPr lang="en-US" sz="1276" spc="42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ЗГА в г. Молодечно Ф.214 Оп.1 Д.20 Л.108</a:t>
            </a:r>
          </a:p>
          <a:p>
            <a:pPr algn="just">
              <a:lnSpc>
                <a:spcPts val="2009"/>
              </a:lnSpc>
            </a:pPr>
            <a:endParaRPr lang="en-US" sz="1276" spc="42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9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6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57370"/>
            <a:ext cx="18288000" cy="2209670"/>
            <a:chOff x="0" y="0"/>
            <a:chExt cx="4816593" cy="5819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581971"/>
            </a:xfrm>
            <a:custGeom>
              <a:avLst/>
              <a:gdLst/>
              <a:ahLst/>
              <a:cxnLst/>
              <a:rect l="l" t="t" r="r" b="b"/>
              <a:pathLst>
                <a:path w="4816592" h="581971">
                  <a:moveTo>
                    <a:pt x="0" y="0"/>
                  </a:moveTo>
                  <a:lnTo>
                    <a:pt x="4816592" y="0"/>
                  </a:lnTo>
                  <a:lnTo>
                    <a:pt x="4816592" y="581971"/>
                  </a:lnTo>
                  <a:lnTo>
                    <a:pt x="0" y="581971"/>
                  </a:lnTo>
                  <a:close/>
                </a:path>
              </a:pathLst>
            </a:custGeom>
            <a:gradFill rotWithShape="1">
              <a:gsLst>
                <a:gs pos="0">
                  <a:srgbClr val="141519">
                    <a:alpha val="0"/>
                  </a:srgbClr>
                </a:gs>
                <a:gs pos="100000">
                  <a:srgbClr val="BDD894">
                    <a:alpha val="51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4816593" cy="5629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827723" y="2194297"/>
            <a:ext cx="5030591" cy="7085340"/>
          </a:xfrm>
          <a:custGeom>
            <a:avLst/>
            <a:gdLst/>
            <a:ahLst/>
            <a:cxnLst/>
            <a:rect l="l" t="t" r="r" b="b"/>
            <a:pathLst>
              <a:path w="5030591" h="7085340">
                <a:moveTo>
                  <a:pt x="0" y="0"/>
                </a:moveTo>
                <a:lnTo>
                  <a:pt x="5030591" y="0"/>
                </a:lnTo>
                <a:lnTo>
                  <a:pt x="5030591" y="7085339"/>
                </a:lnTo>
                <a:lnTo>
                  <a:pt x="0" y="7085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15954" y="157370"/>
            <a:ext cx="1225491" cy="1418840"/>
          </a:xfrm>
          <a:custGeom>
            <a:avLst/>
            <a:gdLst/>
            <a:ahLst/>
            <a:cxnLst/>
            <a:rect l="l" t="t" r="r" b="b"/>
            <a:pathLst>
              <a:path w="1225491" h="1418840">
                <a:moveTo>
                  <a:pt x="0" y="0"/>
                </a:moveTo>
                <a:lnTo>
                  <a:pt x="1225492" y="0"/>
                </a:lnTo>
                <a:lnTo>
                  <a:pt x="1225492" y="1418840"/>
                </a:lnTo>
                <a:lnTo>
                  <a:pt x="0" y="1418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09220" y="1576210"/>
            <a:ext cx="5367996" cy="7894112"/>
          </a:xfrm>
          <a:custGeom>
            <a:avLst/>
            <a:gdLst/>
            <a:ahLst/>
            <a:cxnLst/>
            <a:rect l="l" t="t" r="r" b="b"/>
            <a:pathLst>
              <a:path w="5367996" h="7894112">
                <a:moveTo>
                  <a:pt x="0" y="0"/>
                </a:moveTo>
                <a:lnTo>
                  <a:pt x="5367996" y="0"/>
                </a:lnTo>
                <a:lnTo>
                  <a:pt x="5367996" y="7894112"/>
                </a:lnTo>
                <a:lnTo>
                  <a:pt x="0" y="78941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811301" y="2386090"/>
            <a:ext cx="9692472" cy="6872210"/>
          </a:xfrm>
          <a:custGeom>
            <a:avLst/>
            <a:gdLst/>
            <a:ahLst/>
            <a:cxnLst/>
            <a:rect l="l" t="t" r="r" b="b"/>
            <a:pathLst>
              <a:path w="9692472" h="6872210">
                <a:moveTo>
                  <a:pt x="0" y="0"/>
                </a:moveTo>
                <a:lnTo>
                  <a:pt x="9692472" y="0"/>
                </a:lnTo>
                <a:lnTo>
                  <a:pt x="9692472" y="6872210"/>
                </a:lnTo>
                <a:lnTo>
                  <a:pt x="0" y="68722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067" t="-972" b="-1130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258776" y="1156946"/>
            <a:ext cx="12405030" cy="103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47"/>
              </a:lnSpc>
            </a:pP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Учреждение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здравоохранение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представлявшее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собой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трехэтажное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кирпичное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здание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с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цокольным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этажом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было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сдано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в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эксплуатацию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17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сентября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1940 г.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согласно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Протоколу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заседания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Вилейского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Городского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Исполнительного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Комитета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от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19 </a:t>
            </a:r>
            <a:r>
              <a:rPr lang="en-US" sz="16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сентября</a:t>
            </a:r>
            <a:r>
              <a:rPr lang="en-US" sz="16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1940 г. </a:t>
            </a:r>
          </a:p>
          <a:p>
            <a:pPr algn="l">
              <a:lnSpc>
                <a:spcPts val="2047"/>
              </a:lnSpc>
            </a:pPr>
            <a:endParaRPr lang="en-US" sz="1637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894831" y="328820"/>
            <a:ext cx="15475371" cy="661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03"/>
              </a:lnSpc>
            </a:pPr>
            <a:r>
              <a:rPr lang="en-US" sz="5799" b="1" spc="-92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 Bold"/>
                <a:ea typeface="TT Drugs Bold"/>
                <a:cs typeface="TT Drugs Bold"/>
                <a:sym typeface="TT Drugs Bold"/>
              </a:rPr>
              <a:t>Введение</a:t>
            </a:r>
            <a:r>
              <a:rPr lang="en-US" sz="5799" b="1" spc="-92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 Bold"/>
                <a:ea typeface="TT Drugs Bold"/>
                <a:cs typeface="TT Drugs Bold"/>
                <a:sym typeface="TT Drugs Bold"/>
              </a:rPr>
              <a:t> в </a:t>
            </a:r>
            <a:r>
              <a:rPr lang="en-US" sz="5799" b="1" spc="-92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 Bold"/>
                <a:ea typeface="TT Drugs Bold"/>
                <a:cs typeface="TT Drugs Bold"/>
                <a:sym typeface="TT Drugs Bold"/>
              </a:rPr>
              <a:t>эксплуатацию</a:t>
            </a:r>
            <a:endParaRPr lang="en-US" sz="5799" b="1" spc="-92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T Drugs Bold"/>
              <a:ea typeface="TT Drugs Bold"/>
              <a:cs typeface="TT Drugs Bold"/>
              <a:sym typeface="TT Drugs Bold"/>
            </a:endParaRPr>
          </a:p>
        </p:txBody>
      </p:sp>
      <p:grpSp>
        <p:nvGrpSpPr>
          <p:cNvPr id="12" name="Group 12"/>
          <p:cNvGrpSpPr/>
          <p:nvPr/>
        </p:nvGrpSpPr>
        <p:grpSpPr>
          <a:xfrm rot="-4011154">
            <a:off x="14044924" y="1464134"/>
            <a:ext cx="17403374" cy="18180272"/>
            <a:chOff x="0" y="0"/>
            <a:chExt cx="4583605" cy="47882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83605" cy="4788220"/>
            </a:xfrm>
            <a:custGeom>
              <a:avLst/>
              <a:gdLst/>
              <a:ahLst/>
              <a:cxnLst/>
              <a:rect l="l" t="t" r="r" b="b"/>
              <a:pathLst>
                <a:path w="4583605" h="4788220">
                  <a:moveTo>
                    <a:pt x="0" y="0"/>
                  </a:moveTo>
                  <a:lnTo>
                    <a:pt x="4583605" y="0"/>
                  </a:lnTo>
                  <a:lnTo>
                    <a:pt x="4583605" y="4788220"/>
                  </a:lnTo>
                  <a:lnTo>
                    <a:pt x="0" y="4788220"/>
                  </a:lnTo>
                  <a:close/>
                </a:path>
              </a:pathLst>
            </a:custGeom>
            <a:gradFill rotWithShape="1">
              <a:gsLst>
                <a:gs pos="0">
                  <a:srgbClr val="27DDDF">
                    <a:alpha val="0"/>
                  </a:srgbClr>
                </a:gs>
                <a:gs pos="100000">
                  <a:srgbClr val="27DDD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19050"/>
              <a:ext cx="4583605" cy="47691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7"/>
                </a:lnSpc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>
          <a:xfrm flipV="1">
            <a:off x="1894831" y="1040782"/>
            <a:ext cx="1080234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TextBox 16"/>
          <p:cNvSpPr txBox="1"/>
          <p:nvPr/>
        </p:nvSpPr>
        <p:spPr>
          <a:xfrm>
            <a:off x="9811301" y="9345164"/>
            <a:ext cx="8367479" cy="91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16"/>
              </a:lnSpc>
            </a:pPr>
            <a:r>
              <a:rPr lang="en-US" sz="1376" spc="45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Бывшее здание областной больницы (до 2024 г. - акушерское отделение                                      УЗ “Вилейская ЦРБ”)  </a:t>
            </a:r>
          </a:p>
          <a:p>
            <a:pPr algn="just">
              <a:lnSpc>
                <a:spcPts val="1816"/>
              </a:lnSpc>
            </a:pPr>
            <a:r>
              <a:rPr lang="en-US" sz="1376" spc="45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Изображение из интернет-источника [Дата обращения: 13.06.2025 г.]</a:t>
            </a:r>
          </a:p>
          <a:p>
            <a:pPr algn="just">
              <a:lnSpc>
                <a:spcPts val="1816"/>
              </a:lnSpc>
            </a:pPr>
            <a:endParaRPr lang="en-US" sz="1376" spc="45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5567" y="9345164"/>
            <a:ext cx="4613388" cy="941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85"/>
              </a:lnSpc>
            </a:pPr>
            <a:r>
              <a:rPr lang="en-US" sz="1376" spc="45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Акт технической приемки здания больницы                       в г. Вилейка от 13.09.-15.09.1940 г. </a:t>
            </a:r>
          </a:p>
          <a:p>
            <a:pPr algn="just">
              <a:lnSpc>
                <a:spcPts val="1885"/>
              </a:lnSpc>
            </a:pPr>
            <a:r>
              <a:rPr lang="en-US" sz="1376" spc="45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ЗГА в г. Молодечно Ф.214 Оп.1 Д.20 Л.109</a:t>
            </a:r>
          </a:p>
          <a:p>
            <a:pPr algn="just">
              <a:lnSpc>
                <a:spcPts val="1885"/>
              </a:lnSpc>
            </a:pPr>
            <a:endParaRPr lang="en-US" sz="1376" spc="45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053521" y="9345164"/>
            <a:ext cx="4578995" cy="941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85"/>
              </a:lnSpc>
            </a:pPr>
            <a:r>
              <a:rPr lang="en-US" sz="1376" spc="45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Из протокола заседания Вилейского городского исполнительного комитета №26 от 19.09.1940 г. </a:t>
            </a:r>
          </a:p>
          <a:p>
            <a:pPr algn="just">
              <a:lnSpc>
                <a:spcPts val="1885"/>
              </a:lnSpc>
            </a:pPr>
            <a:r>
              <a:rPr lang="en-US" sz="1376" spc="45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ЗГА в г. Молодечно Ф.214 Оп.1 Д.20 Л.115</a:t>
            </a:r>
          </a:p>
          <a:p>
            <a:pPr algn="just">
              <a:lnSpc>
                <a:spcPts val="1885"/>
              </a:lnSpc>
            </a:pPr>
            <a:endParaRPr lang="en-US" sz="1376" spc="45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9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25830"/>
            <a:ext cx="18288000" cy="12138660"/>
          </a:xfrm>
          <a:custGeom>
            <a:avLst/>
            <a:gdLst/>
            <a:ahLst/>
            <a:cxnLst/>
            <a:rect l="l" t="t" r="r" b="b"/>
            <a:pathLst>
              <a:path w="18288000" h="12138660">
                <a:moveTo>
                  <a:pt x="0" y="0"/>
                </a:moveTo>
                <a:lnTo>
                  <a:pt x="18288000" y="0"/>
                </a:lnTo>
                <a:lnTo>
                  <a:pt x="18288000" y="12138660"/>
                </a:lnTo>
                <a:lnTo>
                  <a:pt x="0" y="12138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7259300" cy="10287000"/>
            <a:chOff x="0" y="0"/>
            <a:chExt cx="4545659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45659" cy="2709333"/>
            </a:xfrm>
            <a:custGeom>
              <a:avLst/>
              <a:gdLst/>
              <a:ahLst/>
              <a:cxnLst/>
              <a:rect l="l" t="t" r="r" b="b"/>
              <a:pathLst>
                <a:path w="4545659" h="2709333">
                  <a:moveTo>
                    <a:pt x="0" y="0"/>
                  </a:moveTo>
                  <a:lnTo>
                    <a:pt x="4545659" y="0"/>
                  </a:lnTo>
                  <a:lnTo>
                    <a:pt x="4545659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141519">
                    <a:alpha val="83000"/>
                  </a:srgbClr>
                </a:gs>
                <a:gs pos="100000">
                  <a:srgbClr val="141519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4545659" cy="26902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7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84443" y="8290834"/>
            <a:ext cx="17281339" cy="826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06"/>
              </a:lnSpc>
              <a:spcBef>
                <a:spcPct val="0"/>
              </a:spcBef>
            </a:pP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новообразованной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Вилейской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области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(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включала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22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района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) к 1941 г.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существовало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38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больниц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роддомов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стационаров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с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коечным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фондом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1695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коек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101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поликлиника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амбулатория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54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сельских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врачебных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участка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69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фельдшерских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пунктов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9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санэпидстанций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 В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лечебно-профилактических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учреждениях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работало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157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врачей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860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средних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76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медработников</a:t>
            </a:r>
            <a:r>
              <a:rPr lang="en-US" sz="1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 </a:t>
            </a:r>
          </a:p>
        </p:txBody>
      </p:sp>
      <p:grpSp>
        <p:nvGrpSpPr>
          <p:cNvPr id="7" name="Group 7"/>
          <p:cNvGrpSpPr/>
          <p:nvPr/>
        </p:nvGrpSpPr>
        <p:grpSpPr>
          <a:xfrm rot="-4011154">
            <a:off x="12755358" y="3032614"/>
            <a:ext cx="17403374" cy="15009081"/>
            <a:chOff x="0" y="0"/>
            <a:chExt cx="4583605" cy="39530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583605" cy="3953009"/>
            </a:xfrm>
            <a:custGeom>
              <a:avLst/>
              <a:gdLst/>
              <a:ahLst/>
              <a:cxnLst/>
              <a:rect l="l" t="t" r="r" b="b"/>
              <a:pathLst>
                <a:path w="4583605" h="3953009">
                  <a:moveTo>
                    <a:pt x="0" y="0"/>
                  </a:moveTo>
                  <a:lnTo>
                    <a:pt x="4583605" y="0"/>
                  </a:lnTo>
                  <a:lnTo>
                    <a:pt x="4583605" y="3953009"/>
                  </a:lnTo>
                  <a:lnTo>
                    <a:pt x="0" y="3953009"/>
                  </a:lnTo>
                  <a:close/>
                </a:path>
              </a:pathLst>
            </a:custGeom>
            <a:gradFill rotWithShape="1">
              <a:gsLst>
                <a:gs pos="0">
                  <a:srgbClr val="27DDDF">
                    <a:alpha val="0"/>
                  </a:srgbClr>
                </a:gs>
                <a:gs pos="100000">
                  <a:srgbClr val="27DDD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19050"/>
              <a:ext cx="4583605" cy="3933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7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15954" y="157370"/>
            <a:ext cx="1225491" cy="1418840"/>
          </a:xfrm>
          <a:custGeom>
            <a:avLst/>
            <a:gdLst/>
            <a:ahLst/>
            <a:cxnLst/>
            <a:rect l="l" t="t" r="r" b="b"/>
            <a:pathLst>
              <a:path w="1225491" h="1418840">
                <a:moveTo>
                  <a:pt x="0" y="0"/>
                </a:moveTo>
                <a:lnTo>
                  <a:pt x="1225492" y="0"/>
                </a:lnTo>
                <a:lnTo>
                  <a:pt x="1225492" y="1418840"/>
                </a:lnTo>
                <a:lnTo>
                  <a:pt x="0" y="1418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84443" y="7399113"/>
            <a:ext cx="15682478" cy="661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03"/>
              </a:lnSpc>
            </a:pPr>
            <a:r>
              <a:rPr lang="en-US" sz="5799" b="1" spc="-92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 Bold"/>
                <a:ea typeface="TT Drugs Bold"/>
                <a:cs typeface="TT Drugs Bold"/>
                <a:sym typeface="TT Drugs Bold"/>
              </a:rPr>
              <a:t>Медицинская</a:t>
            </a:r>
            <a:r>
              <a:rPr lang="en-US" sz="5799" b="1" spc="-92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 Bold"/>
                <a:ea typeface="TT Drugs Bold"/>
                <a:cs typeface="TT Drugs Bold"/>
                <a:sym typeface="TT Drugs Bold"/>
              </a:rPr>
              <a:t> </a:t>
            </a:r>
            <a:r>
              <a:rPr lang="en-US" sz="5799" b="1" spc="-92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 Bold"/>
                <a:ea typeface="TT Drugs Bold"/>
                <a:cs typeface="TT Drugs Bold"/>
                <a:sym typeface="TT Drugs Bold"/>
              </a:rPr>
              <a:t>сеть</a:t>
            </a:r>
            <a:endParaRPr lang="en-US" sz="5799" b="1" spc="-92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T Drugs Bold"/>
              <a:ea typeface="TT Drugs Bold"/>
              <a:cs typeface="TT Drugs Bold"/>
              <a:sym typeface="TT Drugs Bold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784443" y="8115837"/>
            <a:ext cx="7657124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5506285" y="9640849"/>
            <a:ext cx="12559497" cy="66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16"/>
              </a:lnSpc>
            </a:pPr>
            <a:r>
              <a:rPr lang="en-US" sz="1376" spc="45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Бывшее здание областной больницы (до 2024 г. - акушерское отделение  УЗ “Вилейская ЦРБ”)  </a:t>
            </a:r>
          </a:p>
          <a:p>
            <a:pPr algn="r">
              <a:lnSpc>
                <a:spcPts val="1684"/>
              </a:lnSpc>
            </a:pPr>
            <a:r>
              <a:rPr lang="en-US" sz="1276" spc="42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Изображение из интернет-источника [Дата обращения: 13.06.2025 г.]</a:t>
            </a:r>
          </a:p>
          <a:p>
            <a:pPr algn="r">
              <a:lnSpc>
                <a:spcPts val="1816"/>
              </a:lnSpc>
            </a:pPr>
            <a:endParaRPr lang="en-US" sz="1276" spc="42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9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6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595862" y="-185677"/>
            <a:ext cx="7321999" cy="10934176"/>
            <a:chOff x="0" y="0"/>
            <a:chExt cx="1928428" cy="28797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28428" cy="2879783"/>
            </a:xfrm>
            <a:custGeom>
              <a:avLst/>
              <a:gdLst/>
              <a:ahLst/>
              <a:cxnLst/>
              <a:rect l="l" t="t" r="r" b="b"/>
              <a:pathLst>
                <a:path w="1928428" h="2879783">
                  <a:moveTo>
                    <a:pt x="29606" y="0"/>
                  </a:moveTo>
                  <a:lnTo>
                    <a:pt x="1898822" y="0"/>
                  </a:lnTo>
                  <a:cubicBezTo>
                    <a:pt x="1915173" y="0"/>
                    <a:pt x="1928428" y="13255"/>
                    <a:pt x="1928428" y="29606"/>
                  </a:cubicBezTo>
                  <a:lnTo>
                    <a:pt x="1928428" y="2850177"/>
                  </a:lnTo>
                  <a:cubicBezTo>
                    <a:pt x="1928428" y="2866528"/>
                    <a:pt x="1915173" y="2879783"/>
                    <a:pt x="1898822" y="2879783"/>
                  </a:cubicBezTo>
                  <a:lnTo>
                    <a:pt x="29606" y="2879783"/>
                  </a:lnTo>
                  <a:cubicBezTo>
                    <a:pt x="13255" y="2879783"/>
                    <a:pt x="0" y="2866528"/>
                    <a:pt x="0" y="2850177"/>
                  </a:cubicBezTo>
                  <a:lnTo>
                    <a:pt x="0" y="29606"/>
                  </a:lnTo>
                  <a:cubicBezTo>
                    <a:pt x="0" y="13255"/>
                    <a:pt x="13255" y="0"/>
                    <a:pt x="2960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41519">
                    <a:alpha val="0"/>
                  </a:srgbClr>
                </a:gs>
                <a:gs pos="100000">
                  <a:srgbClr val="BDD894">
                    <a:alpha val="51000"/>
                  </a:srgbClr>
                </a:gs>
              </a:gsLst>
              <a:lin ang="54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1928428" cy="2860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7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708544" y="191531"/>
            <a:ext cx="8962660" cy="1474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25"/>
              </a:lnSpc>
            </a:pPr>
            <a:r>
              <a:rPr lang="en-US" sz="5799" b="1" spc="-92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 Bold"/>
                <a:ea typeface="TT Drugs Bold"/>
                <a:cs typeface="TT Drugs Bold"/>
                <a:sym typeface="TT Drugs Bold"/>
              </a:rPr>
              <a:t>Оккупация</a:t>
            </a:r>
            <a:r>
              <a:rPr lang="en-US" sz="5799" b="1" spc="-92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 Bold"/>
                <a:ea typeface="TT Drugs Bold"/>
                <a:cs typeface="TT Drugs Bold"/>
                <a:sym typeface="TT Drugs Bold"/>
              </a:rPr>
              <a:t> и </a:t>
            </a:r>
            <a:r>
              <a:rPr lang="en-US" sz="5799" b="1" spc="-92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 Bold"/>
                <a:ea typeface="TT Drugs Bold"/>
                <a:cs typeface="TT Drugs Bold"/>
                <a:sym typeface="TT Drugs Bold"/>
              </a:rPr>
              <a:t>освобождение</a:t>
            </a:r>
            <a:endParaRPr lang="en-US" sz="5799" b="1" spc="-92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T Drugs Bold"/>
              <a:ea typeface="TT Drugs Bold"/>
              <a:cs typeface="TT Drugs Bold"/>
              <a:sym typeface="TT Drug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798674" y="1694587"/>
            <a:ext cx="6916374" cy="3211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97"/>
              </a:lnSpc>
              <a:spcBef>
                <a:spcPct val="0"/>
              </a:spcBef>
            </a:pP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За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время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оккупации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гитлеровцы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разрушили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и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разграбили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почти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все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лечебно-профилактические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учреждения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Исключительно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тяжелые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условия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жизни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и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быта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населения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в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военное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время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отсутствие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полноценной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медицинской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помощи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содействовали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развитию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инфекционных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болезней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(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менингита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тифов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трахомы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малярии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желудочно-кишечных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заболеваний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сифилиса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).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Резко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увеличилась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заболеваемость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туберкулезом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органов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дыхания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и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опорно-двигательного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аппарата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</a:t>
            </a:r>
          </a:p>
          <a:p>
            <a:pPr algn="just">
              <a:lnSpc>
                <a:spcPts val="1797"/>
              </a:lnSpc>
              <a:spcBef>
                <a:spcPct val="0"/>
              </a:spcBef>
            </a:pPr>
            <a:endParaRPr lang="en-US" sz="1284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T Drugs"/>
              <a:ea typeface="TT Drugs"/>
              <a:cs typeface="TT Drugs"/>
              <a:sym typeface="TT Drugs"/>
            </a:endParaRPr>
          </a:p>
          <a:p>
            <a:pPr algn="just">
              <a:lnSpc>
                <a:spcPts val="1797"/>
              </a:lnSpc>
              <a:spcBef>
                <a:spcPct val="0"/>
              </a:spcBef>
            </a:pP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целях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восстановления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медицинского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обслуживания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населению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уже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10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июля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1944 г.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приказом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Вилейскому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горздравотделу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была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открыта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для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населения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Вилейская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больница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начали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работать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Куренецкий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и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Ильянский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райздравотделы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 С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первых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дней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освобождения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в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районе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были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созданы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чрезвычайные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противоэпидемические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комиссии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в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каждом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населенном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пункте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были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санитарные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84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уполномоченные</a:t>
            </a:r>
            <a:r>
              <a:rPr lang="en-US" sz="128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</a:t>
            </a:r>
          </a:p>
          <a:p>
            <a:pPr algn="just">
              <a:lnSpc>
                <a:spcPts val="1797"/>
              </a:lnSpc>
              <a:spcBef>
                <a:spcPct val="0"/>
              </a:spcBef>
            </a:pPr>
            <a:endParaRPr lang="en-US" sz="1284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T Drugs"/>
              <a:ea typeface="TT Drugs"/>
              <a:cs typeface="TT Drugs"/>
              <a:sym typeface="TT Drugs"/>
            </a:endParaRPr>
          </a:p>
          <a:p>
            <a:pPr algn="just">
              <a:lnSpc>
                <a:spcPts val="1797"/>
              </a:lnSpc>
              <a:spcBef>
                <a:spcPct val="0"/>
              </a:spcBef>
            </a:pPr>
            <a:endParaRPr lang="en-US" sz="1284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T Drugs"/>
              <a:ea typeface="TT Drugs"/>
              <a:cs typeface="TT Drugs"/>
              <a:sym typeface="TT Drugs"/>
            </a:endParaRPr>
          </a:p>
        </p:txBody>
      </p:sp>
      <p:grpSp>
        <p:nvGrpSpPr>
          <p:cNvPr id="8" name="Group 8"/>
          <p:cNvGrpSpPr/>
          <p:nvPr/>
        </p:nvGrpSpPr>
        <p:grpSpPr>
          <a:xfrm rot="-4011154">
            <a:off x="12755358" y="3032614"/>
            <a:ext cx="17403374" cy="15009081"/>
            <a:chOff x="0" y="0"/>
            <a:chExt cx="4583605" cy="39530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83605" cy="3953009"/>
            </a:xfrm>
            <a:custGeom>
              <a:avLst/>
              <a:gdLst/>
              <a:ahLst/>
              <a:cxnLst/>
              <a:rect l="l" t="t" r="r" b="b"/>
              <a:pathLst>
                <a:path w="4583605" h="3953009">
                  <a:moveTo>
                    <a:pt x="0" y="0"/>
                  </a:moveTo>
                  <a:lnTo>
                    <a:pt x="4583605" y="0"/>
                  </a:lnTo>
                  <a:lnTo>
                    <a:pt x="4583605" y="3953009"/>
                  </a:lnTo>
                  <a:lnTo>
                    <a:pt x="0" y="3953009"/>
                  </a:lnTo>
                  <a:close/>
                </a:path>
              </a:pathLst>
            </a:custGeom>
            <a:gradFill rotWithShape="1">
              <a:gsLst>
                <a:gs pos="0">
                  <a:srgbClr val="27DDDF">
                    <a:alpha val="0"/>
                  </a:srgbClr>
                </a:gs>
                <a:gs pos="100000">
                  <a:srgbClr val="27DDD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19050"/>
              <a:ext cx="4583605" cy="3933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7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415954" y="157370"/>
            <a:ext cx="1225491" cy="1418840"/>
          </a:xfrm>
          <a:custGeom>
            <a:avLst/>
            <a:gdLst/>
            <a:ahLst/>
            <a:cxnLst/>
            <a:rect l="l" t="t" r="r" b="b"/>
            <a:pathLst>
              <a:path w="1225491" h="1418840">
                <a:moveTo>
                  <a:pt x="0" y="0"/>
                </a:moveTo>
                <a:lnTo>
                  <a:pt x="1225492" y="0"/>
                </a:lnTo>
                <a:lnTo>
                  <a:pt x="1225492" y="1418840"/>
                </a:lnTo>
                <a:lnTo>
                  <a:pt x="0" y="1418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41446" y="0"/>
            <a:ext cx="7272307" cy="10287000"/>
          </a:xfrm>
          <a:custGeom>
            <a:avLst/>
            <a:gdLst/>
            <a:ahLst/>
            <a:cxnLst/>
            <a:rect l="l" t="t" r="r" b="b"/>
            <a:pathLst>
              <a:path w="7272307" h="10287000">
                <a:moveTo>
                  <a:pt x="0" y="0"/>
                </a:moveTo>
                <a:lnTo>
                  <a:pt x="7272306" y="0"/>
                </a:lnTo>
                <a:lnTo>
                  <a:pt x="727230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449" b="-4449"/>
            </a:stretch>
          </a:blipFill>
        </p:spPr>
      </p:sp>
      <p:sp>
        <p:nvSpPr>
          <p:cNvPr id="13" name="AutoShape 13"/>
          <p:cNvSpPr/>
          <p:nvPr/>
        </p:nvSpPr>
        <p:spPr>
          <a:xfrm>
            <a:off x="9803290" y="1670636"/>
            <a:ext cx="6492240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Freeform 14"/>
          <p:cNvSpPr/>
          <p:nvPr/>
        </p:nvSpPr>
        <p:spPr>
          <a:xfrm>
            <a:off x="9600478" y="4574426"/>
            <a:ext cx="7317383" cy="4255240"/>
          </a:xfrm>
          <a:custGeom>
            <a:avLst/>
            <a:gdLst/>
            <a:ahLst/>
            <a:cxnLst/>
            <a:rect l="l" t="t" r="r" b="b"/>
            <a:pathLst>
              <a:path w="7317383" h="4255240">
                <a:moveTo>
                  <a:pt x="0" y="0"/>
                </a:moveTo>
                <a:lnTo>
                  <a:pt x="7317383" y="0"/>
                </a:lnTo>
                <a:lnTo>
                  <a:pt x="7317383" y="4255239"/>
                </a:lnTo>
                <a:lnTo>
                  <a:pt x="0" y="42552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33530" r="-63" b="-7548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708544" y="8960124"/>
            <a:ext cx="7093834" cy="1369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9"/>
              </a:lnSpc>
            </a:pPr>
            <a:r>
              <a:rPr lang="en-US" sz="1392" spc="45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Описания последствий оккупации для лечебно-медицинской сети                           г. Вилейка и области, результаты восстановления после освобождения. </a:t>
            </a:r>
          </a:p>
          <a:p>
            <a:pPr algn="just">
              <a:lnSpc>
                <a:spcPts val="1249"/>
              </a:lnSpc>
            </a:pPr>
            <a:endParaRPr lang="en-US" sz="1392" spc="45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  <a:p>
            <a:pPr algn="just">
              <a:lnSpc>
                <a:spcPts val="1809"/>
              </a:lnSpc>
            </a:pPr>
            <a:r>
              <a:rPr lang="en-US" sz="1292" spc="42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ЗГА в г. Молодечно Ф.237 Оп.1 Д.219 Л.148</a:t>
            </a:r>
          </a:p>
          <a:p>
            <a:pPr algn="just">
              <a:lnSpc>
                <a:spcPts val="1807"/>
              </a:lnSpc>
            </a:pPr>
            <a:r>
              <a:rPr lang="en-US" sz="1291" spc="42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ЗГА в г. Молодечно Ф.2166 Оп.1 Д.1 Л.22</a:t>
            </a:r>
          </a:p>
          <a:p>
            <a:pPr algn="just">
              <a:lnSpc>
                <a:spcPts val="2232"/>
              </a:lnSpc>
              <a:spcBef>
                <a:spcPct val="0"/>
              </a:spcBef>
            </a:pPr>
            <a:endParaRPr lang="en-US" sz="1291" spc="42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9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6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-4174826"/>
            <a:ext cx="10784235" cy="15747917"/>
            <a:chOff x="0" y="0"/>
            <a:chExt cx="2840292" cy="4147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40292" cy="4147600"/>
            </a:xfrm>
            <a:custGeom>
              <a:avLst/>
              <a:gdLst/>
              <a:ahLst/>
              <a:cxnLst/>
              <a:rect l="l" t="t" r="r" b="b"/>
              <a:pathLst>
                <a:path w="2840292" h="4147600">
                  <a:moveTo>
                    <a:pt x="20101" y="0"/>
                  </a:moveTo>
                  <a:lnTo>
                    <a:pt x="2820191" y="0"/>
                  </a:lnTo>
                  <a:cubicBezTo>
                    <a:pt x="2825522" y="0"/>
                    <a:pt x="2830635" y="2118"/>
                    <a:pt x="2834405" y="5887"/>
                  </a:cubicBezTo>
                  <a:cubicBezTo>
                    <a:pt x="2838175" y="9657"/>
                    <a:pt x="2840292" y="14770"/>
                    <a:pt x="2840292" y="20101"/>
                  </a:cubicBezTo>
                  <a:lnTo>
                    <a:pt x="2840292" y="4127498"/>
                  </a:lnTo>
                  <a:cubicBezTo>
                    <a:pt x="2840292" y="4132830"/>
                    <a:pt x="2838175" y="4137942"/>
                    <a:pt x="2834405" y="4141712"/>
                  </a:cubicBezTo>
                  <a:cubicBezTo>
                    <a:pt x="2830635" y="4145482"/>
                    <a:pt x="2825522" y="4147600"/>
                    <a:pt x="2820191" y="4147600"/>
                  </a:cubicBezTo>
                  <a:lnTo>
                    <a:pt x="20101" y="4147600"/>
                  </a:lnTo>
                  <a:cubicBezTo>
                    <a:pt x="14770" y="4147600"/>
                    <a:pt x="9657" y="4145482"/>
                    <a:pt x="5887" y="4141712"/>
                  </a:cubicBezTo>
                  <a:cubicBezTo>
                    <a:pt x="2118" y="4137942"/>
                    <a:pt x="0" y="4132830"/>
                    <a:pt x="0" y="4127498"/>
                  </a:cubicBezTo>
                  <a:lnTo>
                    <a:pt x="0" y="20101"/>
                  </a:lnTo>
                  <a:cubicBezTo>
                    <a:pt x="0" y="14770"/>
                    <a:pt x="2118" y="9657"/>
                    <a:pt x="5887" y="5887"/>
                  </a:cubicBezTo>
                  <a:cubicBezTo>
                    <a:pt x="9657" y="2118"/>
                    <a:pt x="14770" y="0"/>
                    <a:pt x="2010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41519">
                    <a:alpha val="0"/>
                  </a:srgbClr>
                </a:gs>
                <a:gs pos="100000">
                  <a:srgbClr val="BDD894">
                    <a:alpha val="51000"/>
                  </a:srgbClr>
                </a:gs>
              </a:gsLst>
              <a:lin ang="54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2840292" cy="4128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7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851681">
            <a:off x="808966" y="7541919"/>
            <a:ext cx="21825170" cy="18180272"/>
            <a:chOff x="0" y="0"/>
            <a:chExt cx="5748193" cy="47882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748193" cy="4788220"/>
            </a:xfrm>
            <a:custGeom>
              <a:avLst/>
              <a:gdLst/>
              <a:ahLst/>
              <a:cxnLst/>
              <a:rect l="l" t="t" r="r" b="b"/>
              <a:pathLst>
                <a:path w="5748193" h="4788220">
                  <a:moveTo>
                    <a:pt x="0" y="0"/>
                  </a:moveTo>
                  <a:lnTo>
                    <a:pt x="5748193" y="0"/>
                  </a:lnTo>
                  <a:lnTo>
                    <a:pt x="5748193" y="4788220"/>
                  </a:lnTo>
                  <a:lnTo>
                    <a:pt x="0" y="4788220"/>
                  </a:lnTo>
                  <a:close/>
                </a:path>
              </a:pathLst>
            </a:custGeom>
            <a:gradFill rotWithShape="1">
              <a:gsLst>
                <a:gs pos="0">
                  <a:srgbClr val="27DDDF">
                    <a:alpha val="0"/>
                  </a:srgbClr>
                </a:gs>
                <a:gs pos="100000">
                  <a:srgbClr val="27DDD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19050"/>
              <a:ext cx="5748193" cy="47691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7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2477937"/>
            <a:ext cx="10784235" cy="6198068"/>
          </a:xfrm>
          <a:custGeom>
            <a:avLst/>
            <a:gdLst/>
            <a:ahLst/>
            <a:cxnLst/>
            <a:rect l="l" t="t" r="r" b="b"/>
            <a:pathLst>
              <a:path w="10784235" h="6198068">
                <a:moveTo>
                  <a:pt x="0" y="0"/>
                </a:moveTo>
                <a:lnTo>
                  <a:pt x="10784235" y="0"/>
                </a:lnTo>
                <a:lnTo>
                  <a:pt x="10784235" y="6198068"/>
                </a:lnTo>
                <a:lnTo>
                  <a:pt x="0" y="6198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55" b="-1275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15954" y="157370"/>
            <a:ext cx="1225491" cy="1418840"/>
          </a:xfrm>
          <a:custGeom>
            <a:avLst/>
            <a:gdLst/>
            <a:ahLst/>
            <a:cxnLst/>
            <a:rect l="l" t="t" r="r" b="b"/>
            <a:pathLst>
              <a:path w="1225491" h="1418840">
                <a:moveTo>
                  <a:pt x="0" y="0"/>
                </a:moveTo>
                <a:lnTo>
                  <a:pt x="1225492" y="0"/>
                </a:lnTo>
                <a:lnTo>
                  <a:pt x="1225492" y="1418840"/>
                </a:lnTo>
                <a:lnTo>
                  <a:pt x="0" y="1418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305435" y="0"/>
            <a:ext cx="6570821" cy="10287000"/>
          </a:xfrm>
          <a:custGeom>
            <a:avLst/>
            <a:gdLst/>
            <a:ahLst/>
            <a:cxnLst/>
            <a:rect l="l" t="t" r="r" b="b"/>
            <a:pathLst>
              <a:path w="6570821" h="10287000">
                <a:moveTo>
                  <a:pt x="0" y="0"/>
                </a:moveTo>
                <a:lnTo>
                  <a:pt x="6570821" y="0"/>
                </a:lnTo>
                <a:lnTo>
                  <a:pt x="657082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82242" y="8647430"/>
            <a:ext cx="10501993" cy="690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26"/>
              </a:lnSpc>
            </a:pPr>
            <a:r>
              <a:rPr lang="en-US" sz="1376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Ординаторы хирургического отделения Вилейской областной больницы. 1948 год (слева направо: Н.Н.Малиновский, Н.Д.Карнаух, Б.И.Черкасский) </a:t>
            </a:r>
          </a:p>
          <a:p>
            <a:pPr algn="just">
              <a:lnSpc>
                <a:spcPts val="1786"/>
              </a:lnSpc>
              <a:spcBef>
                <a:spcPct val="0"/>
              </a:spcBef>
            </a:pPr>
            <a:r>
              <a:rPr lang="en-US" sz="1276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Изображение из интернет-источника [Дата обращения: 16.06.2025 г.]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1305435" y="0"/>
            <a:ext cx="6570821" cy="13518699"/>
            <a:chOff x="0" y="0"/>
            <a:chExt cx="1730587" cy="356048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30587" cy="3560480"/>
            </a:xfrm>
            <a:custGeom>
              <a:avLst/>
              <a:gdLst/>
              <a:ahLst/>
              <a:cxnLst/>
              <a:rect l="l" t="t" r="r" b="b"/>
              <a:pathLst>
                <a:path w="1730587" h="3560480">
                  <a:moveTo>
                    <a:pt x="60090" y="0"/>
                  </a:moveTo>
                  <a:lnTo>
                    <a:pt x="1670497" y="0"/>
                  </a:lnTo>
                  <a:cubicBezTo>
                    <a:pt x="1686434" y="0"/>
                    <a:pt x="1701718" y="6331"/>
                    <a:pt x="1712987" y="17600"/>
                  </a:cubicBezTo>
                  <a:cubicBezTo>
                    <a:pt x="1724256" y="28869"/>
                    <a:pt x="1730587" y="44153"/>
                    <a:pt x="1730587" y="60090"/>
                  </a:cubicBezTo>
                  <a:lnTo>
                    <a:pt x="1730587" y="3500391"/>
                  </a:lnTo>
                  <a:cubicBezTo>
                    <a:pt x="1730587" y="3533577"/>
                    <a:pt x="1703684" y="3560480"/>
                    <a:pt x="1670497" y="3560480"/>
                  </a:cubicBezTo>
                  <a:lnTo>
                    <a:pt x="60090" y="3560480"/>
                  </a:lnTo>
                  <a:cubicBezTo>
                    <a:pt x="44153" y="3560480"/>
                    <a:pt x="28869" y="3554149"/>
                    <a:pt x="17600" y="3542881"/>
                  </a:cubicBezTo>
                  <a:cubicBezTo>
                    <a:pt x="6331" y="3531612"/>
                    <a:pt x="0" y="3516328"/>
                    <a:pt x="0" y="3500391"/>
                  </a:cubicBezTo>
                  <a:lnTo>
                    <a:pt x="0" y="60090"/>
                  </a:lnTo>
                  <a:cubicBezTo>
                    <a:pt x="0" y="44153"/>
                    <a:pt x="6331" y="28869"/>
                    <a:pt x="17600" y="17600"/>
                  </a:cubicBezTo>
                  <a:cubicBezTo>
                    <a:pt x="28869" y="6331"/>
                    <a:pt x="44153" y="0"/>
                    <a:pt x="6009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41519">
                    <a:alpha val="0"/>
                  </a:srgbClr>
                </a:gs>
                <a:gs pos="100000">
                  <a:srgbClr val="141519">
                    <a:alpha val="57000"/>
                  </a:srgbClr>
                </a:gs>
              </a:gsLst>
              <a:lin ang="540000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0" y="19050"/>
              <a:ext cx="1730587" cy="35414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7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835711" y="510682"/>
            <a:ext cx="2118084" cy="1556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31"/>
              </a:lnSpc>
            </a:pPr>
            <a:r>
              <a:rPr lang="en-US" sz="5799" b="1" spc="-243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 Bold"/>
                <a:ea typeface="TT Drugs Bold"/>
                <a:cs typeface="TT Drugs Bold"/>
                <a:sym typeface="TT Drugs Bold"/>
              </a:rPr>
              <a:t>1944-1945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063333" y="470423"/>
            <a:ext cx="6528442" cy="166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80"/>
              </a:lnSpc>
            </a:pPr>
            <a:r>
              <a:rPr lang="en-US" sz="15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На</a:t>
            </a:r>
            <a:r>
              <a: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базе</a:t>
            </a:r>
            <a:r>
              <a: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Вилейской</a:t>
            </a:r>
            <a:r>
              <a: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областной</a:t>
            </a:r>
            <a:r>
              <a: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больницы</a:t>
            </a:r>
            <a:r>
              <a: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было</a:t>
            </a:r>
            <a:r>
              <a: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развернуто</a:t>
            </a:r>
            <a:r>
              <a: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174 </a:t>
            </a:r>
            <a:r>
              <a:rPr lang="en-US" sz="15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койки</a:t>
            </a:r>
            <a:r>
              <a: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и 8 </a:t>
            </a:r>
            <a:r>
              <a:rPr lang="en-US" sz="15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коек</a:t>
            </a:r>
            <a:r>
              <a: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для</a:t>
            </a:r>
            <a:r>
              <a: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новорожденных</a:t>
            </a:r>
            <a:r>
              <a: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 </a:t>
            </a:r>
          </a:p>
          <a:p>
            <a:pPr algn="just">
              <a:lnSpc>
                <a:spcPts val="2580"/>
              </a:lnSpc>
            </a:pPr>
            <a:r>
              <a: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 1944 г. в </a:t>
            </a:r>
            <a:r>
              <a:rPr lang="en-US" sz="15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больнице</a:t>
            </a:r>
            <a:r>
              <a: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работало</a:t>
            </a:r>
            <a:r>
              <a: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6 </a:t>
            </a:r>
            <a:r>
              <a:rPr lang="en-US" sz="15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врачей</a:t>
            </a:r>
            <a:r>
              <a: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и 16 </a:t>
            </a:r>
            <a:r>
              <a:rPr lang="en-US" sz="15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медсестер</a:t>
            </a:r>
            <a:r>
              <a: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не</a:t>
            </a:r>
            <a:r>
              <a: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было</a:t>
            </a:r>
            <a:r>
              <a: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окулиста</a:t>
            </a:r>
            <a:r>
              <a: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и ЛОР-</a:t>
            </a:r>
            <a:r>
              <a:rPr lang="en-US" sz="15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врача</a:t>
            </a:r>
            <a:r>
              <a: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отсутствовали</a:t>
            </a:r>
            <a:r>
              <a: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рентгенаппаратура</a:t>
            </a:r>
            <a:r>
              <a: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и </a:t>
            </a:r>
            <a:r>
              <a:rPr lang="en-US" sz="15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транспорт</a:t>
            </a:r>
            <a:r>
              <a: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для</a:t>
            </a:r>
            <a:r>
              <a: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скорой</a:t>
            </a:r>
            <a:r>
              <a: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помощи</a:t>
            </a:r>
            <a:r>
              <a: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 </a:t>
            </a:r>
          </a:p>
        </p:txBody>
      </p:sp>
      <p:sp>
        <p:nvSpPr>
          <p:cNvPr id="18" name="AutoShape 18"/>
          <p:cNvSpPr/>
          <p:nvPr/>
        </p:nvSpPr>
        <p:spPr>
          <a:xfrm>
            <a:off x="3953795" y="499609"/>
            <a:ext cx="0" cy="1633185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TextBox 19"/>
          <p:cNvSpPr txBox="1"/>
          <p:nvPr/>
        </p:nvSpPr>
        <p:spPr>
          <a:xfrm>
            <a:off x="282242" y="9558655"/>
            <a:ext cx="10501993" cy="909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26"/>
              </a:lnSpc>
            </a:pPr>
            <a:r>
              <a:rPr lang="en-US" sz="1376" spc="45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Решение Молодечненского Облсовета депутатов трудящихся г. Вилейка№ 558 от 12.09.1945 г. “О состоянии готовности лечебно-профилактических учреждений к работе в зимних условиях и обеспечении их топливом”</a:t>
            </a:r>
          </a:p>
          <a:p>
            <a:pPr algn="just">
              <a:lnSpc>
                <a:spcPts val="1786"/>
              </a:lnSpc>
            </a:pPr>
            <a:r>
              <a:rPr lang="en-US" sz="1276" spc="42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ЗГА в г. Молодечно Ф.214 Оп.1 Д.85 Л.256</a:t>
            </a:r>
          </a:p>
          <a:p>
            <a:pPr algn="just">
              <a:lnSpc>
                <a:spcPts val="1786"/>
              </a:lnSpc>
              <a:spcBef>
                <a:spcPct val="0"/>
              </a:spcBef>
            </a:pPr>
            <a:endParaRPr lang="en-US" sz="1276" spc="42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9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6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9139" y="-397410"/>
            <a:ext cx="6256704" cy="10934176"/>
            <a:chOff x="0" y="0"/>
            <a:chExt cx="1647856" cy="28797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47856" cy="2879783"/>
            </a:xfrm>
            <a:custGeom>
              <a:avLst/>
              <a:gdLst/>
              <a:ahLst/>
              <a:cxnLst/>
              <a:rect l="l" t="t" r="r" b="b"/>
              <a:pathLst>
                <a:path w="1647856" h="2879783">
                  <a:moveTo>
                    <a:pt x="34647" y="0"/>
                  </a:moveTo>
                  <a:lnTo>
                    <a:pt x="1613210" y="0"/>
                  </a:lnTo>
                  <a:cubicBezTo>
                    <a:pt x="1632345" y="0"/>
                    <a:pt x="1647856" y="15512"/>
                    <a:pt x="1647856" y="34647"/>
                  </a:cubicBezTo>
                  <a:lnTo>
                    <a:pt x="1647856" y="2845136"/>
                  </a:lnTo>
                  <a:cubicBezTo>
                    <a:pt x="1647856" y="2864271"/>
                    <a:pt x="1632345" y="2879783"/>
                    <a:pt x="1613210" y="2879783"/>
                  </a:cubicBezTo>
                  <a:lnTo>
                    <a:pt x="34647" y="2879783"/>
                  </a:lnTo>
                  <a:cubicBezTo>
                    <a:pt x="15512" y="2879783"/>
                    <a:pt x="0" y="2864271"/>
                    <a:pt x="0" y="2845136"/>
                  </a:cubicBezTo>
                  <a:lnTo>
                    <a:pt x="0" y="34647"/>
                  </a:lnTo>
                  <a:cubicBezTo>
                    <a:pt x="0" y="15512"/>
                    <a:pt x="15512" y="0"/>
                    <a:pt x="3464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41519">
                    <a:alpha val="0"/>
                  </a:srgbClr>
                </a:gs>
                <a:gs pos="100000">
                  <a:srgbClr val="BDD894">
                    <a:alpha val="51000"/>
                  </a:srgbClr>
                </a:gs>
              </a:gsLst>
              <a:lin ang="54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1647856" cy="2860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15954" y="157370"/>
            <a:ext cx="1225491" cy="1418840"/>
          </a:xfrm>
          <a:custGeom>
            <a:avLst/>
            <a:gdLst/>
            <a:ahLst/>
            <a:cxnLst/>
            <a:rect l="l" t="t" r="r" b="b"/>
            <a:pathLst>
              <a:path w="1225491" h="1418840">
                <a:moveTo>
                  <a:pt x="0" y="0"/>
                </a:moveTo>
                <a:lnTo>
                  <a:pt x="1225492" y="0"/>
                </a:lnTo>
                <a:lnTo>
                  <a:pt x="1225492" y="1418840"/>
                </a:lnTo>
                <a:lnTo>
                  <a:pt x="0" y="1418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4011154">
            <a:off x="14044924" y="1464134"/>
            <a:ext cx="17403374" cy="18180272"/>
            <a:chOff x="0" y="0"/>
            <a:chExt cx="4583605" cy="47882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583605" cy="4788220"/>
            </a:xfrm>
            <a:custGeom>
              <a:avLst/>
              <a:gdLst/>
              <a:ahLst/>
              <a:cxnLst/>
              <a:rect l="l" t="t" r="r" b="b"/>
              <a:pathLst>
                <a:path w="4583605" h="4788220">
                  <a:moveTo>
                    <a:pt x="0" y="0"/>
                  </a:moveTo>
                  <a:lnTo>
                    <a:pt x="4583605" y="0"/>
                  </a:lnTo>
                  <a:lnTo>
                    <a:pt x="4583605" y="4788220"/>
                  </a:lnTo>
                  <a:lnTo>
                    <a:pt x="0" y="4788220"/>
                  </a:lnTo>
                  <a:close/>
                </a:path>
              </a:pathLst>
            </a:custGeom>
            <a:gradFill rotWithShape="1">
              <a:gsLst>
                <a:gs pos="0">
                  <a:srgbClr val="27DDDF">
                    <a:alpha val="0"/>
                  </a:srgbClr>
                </a:gs>
                <a:gs pos="100000">
                  <a:srgbClr val="27DDD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19050"/>
              <a:ext cx="4583605" cy="47691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7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611767" y="157370"/>
            <a:ext cx="5933395" cy="9219024"/>
          </a:xfrm>
          <a:custGeom>
            <a:avLst/>
            <a:gdLst/>
            <a:ahLst/>
            <a:cxnLst/>
            <a:rect l="l" t="t" r="r" b="b"/>
            <a:pathLst>
              <a:path w="5933395" h="9219024">
                <a:moveTo>
                  <a:pt x="0" y="0"/>
                </a:moveTo>
                <a:lnTo>
                  <a:pt x="5933395" y="0"/>
                </a:lnTo>
                <a:lnTo>
                  <a:pt x="5933395" y="9219024"/>
                </a:lnTo>
                <a:lnTo>
                  <a:pt x="0" y="9219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23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99139" y="6665589"/>
            <a:ext cx="6258019" cy="2478411"/>
          </a:xfrm>
          <a:custGeom>
            <a:avLst/>
            <a:gdLst/>
            <a:ahLst/>
            <a:cxnLst/>
            <a:rect l="l" t="t" r="r" b="b"/>
            <a:pathLst>
              <a:path w="6258019" h="2478411">
                <a:moveTo>
                  <a:pt x="0" y="0"/>
                </a:moveTo>
                <a:lnTo>
                  <a:pt x="6258019" y="0"/>
                </a:lnTo>
                <a:lnTo>
                  <a:pt x="6258019" y="2478411"/>
                </a:lnTo>
                <a:lnTo>
                  <a:pt x="0" y="24784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609" t="-40519" r="-13853" b="-40519"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308204" y="3569211"/>
            <a:ext cx="6147640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Freeform 13"/>
          <p:cNvSpPr/>
          <p:nvPr/>
        </p:nvSpPr>
        <p:spPr>
          <a:xfrm>
            <a:off x="6608243" y="157370"/>
            <a:ext cx="4205686" cy="6356958"/>
          </a:xfrm>
          <a:custGeom>
            <a:avLst/>
            <a:gdLst/>
            <a:ahLst/>
            <a:cxnLst/>
            <a:rect l="l" t="t" r="r" b="b"/>
            <a:pathLst>
              <a:path w="4205686" h="6356958">
                <a:moveTo>
                  <a:pt x="0" y="0"/>
                </a:moveTo>
                <a:lnTo>
                  <a:pt x="4205687" y="0"/>
                </a:lnTo>
                <a:lnTo>
                  <a:pt x="420568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128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732681" y="5644274"/>
            <a:ext cx="5653365" cy="3732119"/>
          </a:xfrm>
          <a:custGeom>
            <a:avLst/>
            <a:gdLst/>
            <a:ahLst/>
            <a:cxnLst/>
            <a:rect l="l" t="t" r="r" b="b"/>
            <a:pathLst>
              <a:path w="5653365" h="3732119">
                <a:moveTo>
                  <a:pt x="0" y="0"/>
                </a:moveTo>
                <a:lnTo>
                  <a:pt x="5653364" y="0"/>
                </a:lnTo>
                <a:lnTo>
                  <a:pt x="5653364" y="3732120"/>
                </a:lnTo>
                <a:lnTo>
                  <a:pt x="0" y="37321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4587" b="-81424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06889" y="1976185"/>
            <a:ext cx="6038575" cy="1359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04"/>
              </a:lnSpc>
            </a:pPr>
            <a:r>
              <a:rPr lang="en-US" sz="5800" b="1" spc="-92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 Bold"/>
                <a:ea typeface="TT Drugs Bold"/>
                <a:cs typeface="TT Drugs Bold"/>
                <a:sym typeface="TT Drugs Bold"/>
              </a:rPr>
              <a:t>Послевоенное</a:t>
            </a:r>
            <a:r>
              <a:rPr lang="en-US" sz="5800" b="1" spc="-92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 Bold"/>
                <a:ea typeface="TT Drugs Bold"/>
                <a:cs typeface="TT Drugs Bold"/>
                <a:sym typeface="TT Drugs Bold"/>
              </a:rPr>
              <a:t> </a:t>
            </a:r>
            <a:r>
              <a:rPr lang="en-US" sz="5800" b="1" spc="-92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 Bold"/>
                <a:ea typeface="TT Drugs Bold"/>
                <a:cs typeface="TT Drugs Bold"/>
                <a:sym typeface="TT Drugs Bold"/>
              </a:rPr>
              <a:t>восстановление</a:t>
            </a:r>
            <a:endParaRPr lang="en-US" sz="5800" b="1" spc="-92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T Drugs Bold"/>
              <a:ea typeface="TT Drugs Bold"/>
              <a:cs typeface="TT Drugs Bold"/>
              <a:sym typeface="TT Drug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06889" y="3898227"/>
            <a:ext cx="6038575" cy="261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06"/>
              </a:lnSpc>
            </a:pP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За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короткое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время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медицинская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сеть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была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не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только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восстановлена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но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и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получила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дальнейшее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развитие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:                        к 1952 г.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штат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Вилейской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областной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больницы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увеличился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до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300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человек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были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образованы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областная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станция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переливания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крови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(в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июле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1945 г.),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облтубдиспансер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(в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мае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1946 г.),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областная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малярийная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станция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городская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СЭС,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городская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аптека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Также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были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открыты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сельские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участковые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больницы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в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Куренце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(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на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20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коек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) и в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Хотенчицах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(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на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25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коек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),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построено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новое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здание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больницы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в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Илье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(1951 г.).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Врачебный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персонал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Вилейского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района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составлял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58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человек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.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При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больнице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также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имелась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санавиация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 (3 </a:t>
            </a:r>
            <a:r>
              <a:rPr lang="en-US" sz="153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самолета</a:t>
            </a:r>
            <a:r>
              <a:rPr lang="en-US" sz="153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Drugs"/>
                <a:ea typeface="TT Drugs"/>
                <a:cs typeface="TT Drugs"/>
                <a:sym typeface="TT Drugs"/>
              </a:rPr>
              <a:t>).</a:t>
            </a:r>
          </a:p>
          <a:p>
            <a:pPr algn="just">
              <a:lnSpc>
                <a:spcPts val="1706"/>
              </a:lnSpc>
            </a:pPr>
            <a:endParaRPr lang="en-US" sz="1537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08204" y="9395493"/>
            <a:ext cx="6037260" cy="891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26"/>
              </a:lnSpc>
            </a:pPr>
            <a:r>
              <a:rPr lang="en-US" sz="1376" spc="45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Утверждение изменений в штатное расписание Вилейской Областной больницы на 1945 г.</a:t>
            </a:r>
          </a:p>
          <a:p>
            <a:pPr algn="just">
              <a:lnSpc>
                <a:spcPts val="1786"/>
              </a:lnSpc>
            </a:pPr>
            <a:r>
              <a:rPr lang="en-US" sz="1276" spc="42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ЗГА в г. Молодечно Ф.237 Оп.1 Д.41 Л.211</a:t>
            </a:r>
          </a:p>
          <a:p>
            <a:pPr algn="just">
              <a:lnSpc>
                <a:spcPts val="1646"/>
              </a:lnSpc>
              <a:spcBef>
                <a:spcPct val="0"/>
              </a:spcBef>
            </a:pPr>
            <a:endParaRPr lang="en-US" sz="1276" spc="42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18" name="AutoShape 18"/>
          <p:cNvSpPr/>
          <p:nvPr/>
        </p:nvSpPr>
        <p:spPr>
          <a:xfrm>
            <a:off x="7035390" y="3750023"/>
            <a:ext cx="3635291" cy="0"/>
          </a:xfrm>
          <a:prstGeom prst="line">
            <a:avLst/>
          </a:prstGeom>
          <a:ln w="38100" cap="flat">
            <a:solidFill>
              <a:srgbClr val="64060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 flipV="1">
            <a:off x="8188200" y="6697019"/>
            <a:ext cx="3952880" cy="19050"/>
          </a:xfrm>
          <a:prstGeom prst="line">
            <a:avLst/>
          </a:prstGeom>
          <a:ln w="38100" cap="flat">
            <a:solidFill>
              <a:srgbClr val="64060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TextBox 20"/>
          <p:cNvSpPr txBox="1"/>
          <p:nvPr/>
        </p:nvSpPr>
        <p:spPr>
          <a:xfrm>
            <a:off x="6732681" y="9395493"/>
            <a:ext cx="5653365" cy="891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26"/>
              </a:lnSpc>
            </a:pPr>
            <a:r>
              <a:rPr lang="en-US" sz="1376" spc="45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Об открытии туберкулезного диспансера и туберкулезного стационара в г. Вилейка </a:t>
            </a:r>
          </a:p>
          <a:p>
            <a:pPr algn="just">
              <a:lnSpc>
                <a:spcPts val="1786"/>
              </a:lnSpc>
            </a:pPr>
            <a:r>
              <a:rPr lang="en-US" sz="1276" spc="42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ЗГА в г. Молодечно Ф.237 Оп.1 Д.219 Лл.52, 54</a:t>
            </a:r>
          </a:p>
          <a:p>
            <a:pPr algn="just">
              <a:lnSpc>
                <a:spcPts val="1646"/>
              </a:lnSpc>
              <a:spcBef>
                <a:spcPct val="0"/>
              </a:spcBef>
            </a:pPr>
            <a:endParaRPr lang="en-US" sz="1276" spc="42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2611767" y="9395493"/>
            <a:ext cx="5676233" cy="891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26"/>
              </a:lnSpc>
            </a:pPr>
            <a:r>
              <a:rPr lang="en-US" sz="1376" spc="45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Коечная сеть, отделения и вспомогательные учреждения Молодечненской областной больницы в г. Вилейка </a:t>
            </a:r>
          </a:p>
          <a:p>
            <a:pPr algn="just">
              <a:lnSpc>
                <a:spcPts val="1786"/>
              </a:lnSpc>
            </a:pPr>
            <a:r>
              <a:rPr lang="en-US" sz="1276" spc="42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ЗГА в г. Молодечно Ф.2166 Оп.1 Д.1 Л.10</a:t>
            </a:r>
          </a:p>
          <a:p>
            <a:pPr algn="just">
              <a:lnSpc>
                <a:spcPts val="1646"/>
              </a:lnSpc>
              <a:spcBef>
                <a:spcPct val="0"/>
              </a:spcBef>
            </a:pPr>
            <a:endParaRPr lang="en-US" sz="1276" spc="42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1885</Words>
  <Application>Microsoft Office PowerPoint</Application>
  <PresentationFormat>Произвольный</PresentationFormat>
  <Paragraphs>110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TT Drugs Bold</vt:lpstr>
      <vt:lpstr>Calibri</vt:lpstr>
      <vt:lpstr>TT Drugs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 истории Вилейской ЦРБ</dc:title>
  <dc:creator>User</dc:creator>
  <cp:lastModifiedBy>User</cp:lastModifiedBy>
  <cp:revision>3</cp:revision>
  <dcterms:created xsi:type="dcterms:W3CDTF">2006-08-16T00:00:00Z</dcterms:created>
  <dcterms:modified xsi:type="dcterms:W3CDTF">2025-06-20T07:03:50Z</dcterms:modified>
  <dc:identifier>DAGp1VlKAO8</dc:identifier>
</cp:coreProperties>
</file>