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TT Drugs Bold" panose="020B0604020202020204" charset="-52"/>
      <p:regular r:id="rId17"/>
    </p:embeddedFont>
    <p:embeddedFont>
      <p:font typeface="Gabriola" panose="04040605051002020D02" pitchFamily="82" charset="0"/>
      <p:regular r:id="rId18"/>
    </p:embeddedFont>
    <p:embeddedFont>
      <p:font typeface="Anastasia Script" panose="020B0604020202020204" charset="0"/>
      <p:regular r:id="rId19"/>
    </p:embeddedFont>
    <p:embeddedFont>
      <p:font typeface="TT Drugs" panose="020B0604020202020204" charset="-5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-6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51709"/>
          </a:xfrm>
          <a:custGeom>
            <a:avLst/>
            <a:gdLst/>
            <a:ahLst/>
            <a:cxnLst/>
            <a:rect l="l" t="t" r="r" b="b"/>
            <a:pathLst>
              <a:path w="18288000" h="10351709">
                <a:moveTo>
                  <a:pt x="0" y="0"/>
                </a:moveTo>
                <a:lnTo>
                  <a:pt x="18288000" y="0"/>
                </a:lnTo>
                <a:lnTo>
                  <a:pt x="18288000" y="10351709"/>
                </a:lnTo>
                <a:lnTo>
                  <a:pt x="0" y="10351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16111" b="-16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0416" y="260975"/>
            <a:ext cx="2629756" cy="3040181"/>
          </a:xfrm>
          <a:custGeom>
            <a:avLst/>
            <a:gdLst/>
            <a:ahLst/>
            <a:cxnLst/>
            <a:rect l="l" t="t" r="r" b="b"/>
            <a:pathLst>
              <a:path w="2629756" h="3040181">
                <a:moveTo>
                  <a:pt x="0" y="0"/>
                </a:moveTo>
                <a:lnTo>
                  <a:pt x="2629756" y="0"/>
                </a:lnTo>
                <a:lnTo>
                  <a:pt x="2629756" y="3040181"/>
                </a:lnTo>
                <a:lnTo>
                  <a:pt x="0" y="3040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4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3952957"/>
            <a:ext cx="182880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spc="1373" dirty="0">
                <a:solidFill>
                  <a:srgbClr val="F3E6D9">
                    <a:alpha val="73725"/>
                  </a:srgbClr>
                </a:solidFill>
                <a:latin typeface="TT Drugs"/>
                <a:ea typeface="TT Drugs"/>
                <a:cs typeface="TT Drugs"/>
                <a:sym typeface="TT Drugs"/>
              </a:rPr>
              <a:t>ВЫДАЮЩИЕСЯ ЛЮДИ </a:t>
            </a:r>
            <a:r>
              <a:rPr lang="en-US" sz="5700" spc="1373" dirty="0" smtClean="0">
                <a:solidFill>
                  <a:srgbClr val="F3E6D9">
                    <a:alpha val="73725"/>
                  </a:srgbClr>
                </a:solidFill>
                <a:latin typeface="TT Drugs"/>
                <a:ea typeface="TT Drugs"/>
                <a:cs typeface="TT Drugs"/>
                <a:sym typeface="TT Drugs"/>
              </a:rPr>
              <a:t>БЕЛАРУСИ</a:t>
            </a:r>
            <a:r>
              <a:rPr lang="en-US" sz="8000" spc="1373" dirty="0" smtClean="0">
                <a:solidFill>
                  <a:srgbClr val="F3E6D9">
                    <a:alpha val="73725"/>
                  </a:srgbClr>
                </a:solidFill>
                <a:latin typeface="TT Drugs"/>
                <a:ea typeface="TT Drugs"/>
                <a:cs typeface="TT Drugs"/>
                <a:sym typeface="TT Drugs"/>
              </a:rPr>
              <a:t>:</a:t>
            </a:r>
            <a:endParaRPr lang="en-US" sz="5700" spc="1373" dirty="0">
              <a:solidFill>
                <a:srgbClr val="F3E6D9">
                  <a:alpha val="73725"/>
                </a:srgbClr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793927" y="5038725"/>
            <a:ext cx="8700145" cy="969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spc="1698">
                <a:solidFill>
                  <a:srgbClr val="F3E6D9"/>
                </a:solidFill>
                <a:latin typeface="TT Drugs"/>
                <a:ea typeface="TT Drugs"/>
                <a:cs typeface="TT Drugs"/>
                <a:sym typeface="TT Drugs"/>
              </a:rPr>
              <a:t>АННА НОВИК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93927" y="8759189"/>
            <a:ext cx="8700145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1042">
                <a:solidFill>
                  <a:srgbClr val="F3E6D9"/>
                </a:solidFill>
                <a:latin typeface="TT Drugs"/>
                <a:ea typeface="TT Drugs"/>
                <a:cs typeface="TT Drugs"/>
                <a:sym typeface="TT Drugs"/>
              </a:rPr>
              <a:t>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5840" y="-2842861"/>
            <a:ext cx="20553196" cy="15196230"/>
          </a:xfrm>
          <a:custGeom>
            <a:avLst/>
            <a:gdLst/>
            <a:ahLst/>
            <a:cxnLst/>
            <a:rect l="l" t="t" r="r" b="b"/>
            <a:pathLst>
              <a:path w="20553196" h="15196230">
                <a:moveTo>
                  <a:pt x="0" y="0"/>
                </a:moveTo>
                <a:lnTo>
                  <a:pt x="20553196" y="0"/>
                </a:lnTo>
                <a:lnTo>
                  <a:pt x="20553196" y="15196230"/>
                </a:lnTo>
                <a:lnTo>
                  <a:pt x="0" y="15196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7000"/>
            </a:blip>
            <a:stretch>
              <a:fillRect t="-2950" b="-29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0251" y="7900003"/>
            <a:ext cx="11713561" cy="135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0"/>
              </a:lnSpc>
            </a:pPr>
            <a:r>
              <a:rPr lang="en-US" sz="4963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АДМИНИСТРАТИВНАЯ </a:t>
            </a:r>
          </a:p>
          <a:p>
            <a:pPr algn="l">
              <a:lnSpc>
                <a:spcPts val="5310"/>
              </a:lnSpc>
            </a:pPr>
            <a:r>
              <a:rPr lang="en-US" sz="4963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РАБОТА</a:t>
            </a:r>
          </a:p>
        </p:txBody>
      </p:sp>
      <p:grpSp>
        <p:nvGrpSpPr>
          <p:cNvPr id="7" name="Group 3"/>
          <p:cNvGrpSpPr/>
          <p:nvPr/>
        </p:nvGrpSpPr>
        <p:grpSpPr>
          <a:xfrm>
            <a:off x="-403813" y="9149416"/>
            <a:ext cx="18885003" cy="1137584"/>
            <a:chOff x="0" y="0"/>
            <a:chExt cx="4973828" cy="299611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4973828" cy="299611"/>
            </a:xfrm>
            <a:custGeom>
              <a:avLst/>
              <a:gdLst/>
              <a:ahLst/>
              <a:cxnLst/>
              <a:rect l="l" t="t" r="r" b="b"/>
              <a:pathLst>
                <a:path w="4973828" h="299611">
                  <a:moveTo>
                    <a:pt x="0" y="0"/>
                  </a:moveTo>
                  <a:lnTo>
                    <a:pt x="4973828" y="0"/>
                  </a:lnTo>
                  <a:lnTo>
                    <a:pt x="4973828" y="299611"/>
                  </a:lnTo>
                  <a:lnTo>
                    <a:pt x="0" y="299611"/>
                  </a:lnTo>
                  <a:close/>
                </a:path>
              </a:pathLst>
            </a:custGeom>
            <a:solidFill>
              <a:srgbClr val="67625B">
                <a:alpha val="63922"/>
              </a:srgbClr>
            </a:solidFill>
          </p:spPr>
        </p:sp>
        <p:sp>
          <p:nvSpPr>
            <p:cNvPr id="9" name="TextBox 5"/>
            <p:cNvSpPr txBox="1"/>
            <p:nvPr/>
          </p:nvSpPr>
          <p:spPr>
            <a:xfrm>
              <a:off x="0" y="-38100"/>
              <a:ext cx="4973828" cy="337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0251" y="9229725"/>
            <a:ext cx="8142749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87"/>
              </a:lnSpc>
            </a:pP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 1950 г.,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когда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началась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организация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политотделов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машинно-тракторн</a:t>
            </a:r>
            <a:r>
              <a:rPr lang="ru-RU" spc="46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ых</a:t>
            </a:r>
            <a:r>
              <a:rPr lang="en-US" spc="4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станци</a:t>
            </a:r>
            <a:r>
              <a:rPr lang="ru-RU" spc="4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й (МТС)</a:t>
            </a:r>
            <a:r>
              <a:rPr lang="en-US" spc="4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Анну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назначили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помощником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начальника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политотдела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Будславской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МТС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Молодечненского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района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1987"/>
              </a:lnSpc>
            </a:pPr>
            <a:endParaRPr lang="en-US" spc="46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115051" y="9258300"/>
            <a:ext cx="7802010" cy="812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27"/>
              </a:lnSpc>
            </a:pP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Алексеевна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первая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слева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третьем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ряду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) с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работниками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Будславской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МТС. 1950-я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гг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307"/>
              </a:lnSpc>
            </a:pPr>
            <a:endParaRPr lang="en-US" sz="1519" spc="50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847"/>
              </a:lnSpc>
            </a:pP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Фотоснимок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фондов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ГУ “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Вилейский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краеведческий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музей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3235" y="-3993396"/>
            <a:ext cx="21092754" cy="23837057"/>
          </a:xfrm>
          <a:custGeom>
            <a:avLst/>
            <a:gdLst/>
            <a:ahLst/>
            <a:cxnLst/>
            <a:rect l="l" t="t" r="r" b="b"/>
            <a:pathLst>
              <a:path w="21092754" h="23837057">
                <a:moveTo>
                  <a:pt x="0" y="0"/>
                </a:moveTo>
                <a:lnTo>
                  <a:pt x="21092754" y="0"/>
                </a:lnTo>
                <a:lnTo>
                  <a:pt x="21092754" y="23837056"/>
                </a:lnTo>
                <a:lnTo>
                  <a:pt x="0" y="23837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t="-18462" b="-1846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86109" y="3253780"/>
            <a:ext cx="9717841" cy="5864167"/>
          </a:xfrm>
          <a:custGeom>
            <a:avLst/>
            <a:gdLst/>
            <a:ahLst/>
            <a:cxnLst/>
            <a:rect l="l" t="t" r="r" b="b"/>
            <a:pathLst>
              <a:path w="9717841" h="5864167">
                <a:moveTo>
                  <a:pt x="0" y="0"/>
                </a:moveTo>
                <a:lnTo>
                  <a:pt x="9717842" y="0"/>
                </a:lnTo>
                <a:lnTo>
                  <a:pt x="9717842" y="5864167"/>
                </a:lnTo>
                <a:lnTo>
                  <a:pt x="0" y="5864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57" t="-6253" r="-5085" b="-141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8524253" cy="13710316"/>
          </a:xfrm>
          <a:custGeom>
            <a:avLst/>
            <a:gdLst/>
            <a:ahLst/>
            <a:cxnLst/>
            <a:rect l="l" t="t" r="r" b="b"/>
            <a:pathLst>
              <a:path w="8524253" h="13710316">
                <a:moveTo>
                  <a:pt x="0" y="0"/>
                </a:moveTo>
                <a:lnTo>
                  <a:pt x="8524253" y="0"/>
                </a:lnTo>
                <a:lnTo>
                  <a:pt x="8524253" y="13710316"/>
                </a:lnTo>
                <a:lnTo>
                  <a:pt x="0" y="13710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9" r="-99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686110" y="775626"/>
            <a:ext cx="11713561" cy="101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8"/>
              </a:lnSpc>
              <a:spcBef>
                <a:spcPct val="0"/>
              </a:spcBef>
            </a:pPr>
            <a:r>
              <a:rPr lang="en-US" sz="5863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СОЮЗ ПИСАТЕЛЕЙ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86110" y="1780462"/>
            <a:ext cx="947847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67"/>
              </a:lnSpc>
            </a:pP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 1960 г.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принята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творческий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Союз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писателей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А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через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год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издан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первый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единственный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прижизненный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поэтический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сборник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«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Мае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вёсны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».</a:t>
            </a:r>
          </a:p>
          <a:p>
            <a:pPr algn="just">
              <a:lnSpc>
                <a:spcPts val="2267"/>
              </a:lnSpc>
            </a:pP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Книжка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вышла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тиражом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1730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единиц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вместила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себя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22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стихотворения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датированные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1937-1958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гг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2267"/>
              </a:lnSpc>
            </a:pPr>
            <a:endParaRPr lang="en-US" sz="1619" spc="5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686110" y="9772622"/>
            <a:ext cx="6356546" cy="40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1"/>
              </a:lnSpc>
            </a:pPr>
            <a:r>
              <a:rPr lang="en-US" sz="1258" spc="4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Титульный лист рукописи сборника А.А. Новик “Мае вёсны” </a:t>
            </a:r>
          </a:p>
          <a:p>
            <a:pPr algn="just">
              <a:lnSpc>
                <a:spcPts val="1526"/>
              </a:lnSpc>
            </a:pPr>
            <a:r>
              <a:rPr lang="en-US" sz="1090" spc="3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Ф.274 Оп.1 Д.2 Л.1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86110" y="9117947"/>
            <a:ext cx="9601890" cy="62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1"/>
              </a:lnSpc>
            </a:pPr>
            <a:r>
              <a:rPr lang="en-US" sz="1258" spc="4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 Анна Алексеевна (четвертая справа во втором ряду) с членами Союза писателей БССР. 1950-я гг.</a:t>
            </a:r>
          </a:p>
          <a:p>
            <a:pPr algn="just">
              <a:lnSpc>
                <a:spcPts val="1761"/>
              </a:lnSpc>
            </a:pPr>
            <a:r>
              <a:rPr lang="en-US" sz="1258" spc="4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Фотоснимок из фондов ГУ “Вилейский краеведческий музей”</a:t>
            </a:r>
          </a:p>
          <a:p>
            <a:pPr algn="just">
              <a:lnSpc>
                <a:spcPts val="1526"/>
              </a:lnSpc>
            </a:pPr>
            <a:endParaRPr lang="en-US" sz="1258" spc="41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0247" y="-3492903"/>
            <a:ext cx="21051889" cy="15639857"/>
          </a:xfrm>
          <a:custGeom>
            <a:avLst/>
            <a:gdLst/>
            <a:ahLst/>
            <a:cxnLst/>
            <a:rect l="l" t="t" r="r" b="b"/>
            <a:pathLst>
              <a:path w="21051889" h="15639857">
                <a:moveTo>
                  <a:pt x="0" y="0"/>
                </a:moveTo>
                <a:lnTo>
                  <a:pt x="21051889" y="0"/>
                </a:lnTo>
                <a:lnTo>
                  <a:pt x="21051889" y="15639857"/>
                </a:lnTo>
                <a:lnTo>
                  <a:pt x="0" y="15639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97798" y="2609999"/>
            <a:ext cx="8640197" cy="5561729"/>
          </a:xfrm>
          <a:custGeom>
            <a:avLst/>
            <a:gdLst/>
            <a:ahLst/>
            <a:cxnLst/>
            <a:rect l="l" t="t" r="r" b="b"/>
            <a:pathLst>
              <a:path w="8640197" h="5561729">
                <a:moveTo>
                  <a:pt x="0" y="0"/>
                </a:moveTo>
                <a:lnTo>
                  <a:pt x="8640197" y="0"/>
                </a:lnTo>
                <a:lnTo>
                  <a:pt x="8640197" y="5561730"/>
                </a:lnTo>
                <a:lnTo>
                  <a:pt x="0" y="5561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21" t="-13788" r="-6057" b="-1441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2609999"/>
            <a:ext cx="9895697" cy="7677001"/>
          </a:xfrm>
          <a:custGeom>
            <a:avLst/>
            <a:gdLst/>
            <a:ahLst/>
            <a:cxnLst/>
            <a:rect l="l" t="t" r="r" b="b"/>
            <a:pathLst>
              <a:path w="9895697" h="7677001">
                <a:moveTo>
                  <a:pt x="0" y="0"/>
                </a:moveTo>
                <a:lnTo>
                  <a:pt x="9895697" y="0"/>
                </a:lnTo>
                <a:lnTo>
                  <a:pt x="9895697" y="7677001"/>
                </a:lnTo>
                <a:lnTo>
                  <a:pt x="0" y="7677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9" r="-439" b="-743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5135" y="607333"/>
            <a:ext cx="11713561" cy="101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8"/>
              </a:lnSpc>
              <a:spcBef>
                <a:spcPct val="0"/>
              </a:spcBef>
            </a:pPr>
            <a:r>
              <a:rPr lang="en-US" sz="5863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ВСТРЕЧИ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5136" y="1738389"/>
            <a:ext cx="912056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67"/>
              </a:lnSpc>
            </a:pP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Алексеевна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активно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участвовала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всевозможных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встречах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endParaRPr lang="ru-RU" spc="53" dirty="0" smtClean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67"/>
              </a:lnSpc>
            </a:pPr>
            <a:r>
              <a:rPr lang="en-US" spc="5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мероприятиях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с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готовностью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отвечая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приглашения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97798" y="9328718"/>
            <a:ext cx="814514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01"/>
              </a:lnSpc>
            </a:pP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Благодарственное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письмо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для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Анны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от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юных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следопытов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с/ш № 113 г.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Минска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. 1976 г.</a:t>
            </a:r>
          </a:p>
          <a:p>
            <a:pPr algn="just">
              <a:lnSpc>
                <a:spcPts val="266"/>
              </a:lnSpc>
            </a:pPr>
            <a:endParaRPr lang="en-US" sz="1358" spc="44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526"/>
              </a:lnSpc>
            </a:pPr>
            <a:r>
              <a:rPr lang="en-US" sz="1090" spc="35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</a:t>
            </a:r>
            <a:r>
              <a:rPr lang="en-US" sz="1090" spc="35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Молодечно</a:t>
            </a:r>
            <a:r>
              <a:rPr lang="en-US" sz="1090" spc="35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Ф.274 Оп.1 Д.44 Л.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97798" y="8333397"/>
            <a:ext cx="8145143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01"/>
              </a:lnSpc>
            </a:pP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Алексеевна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(в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центре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первом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ряду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) с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юными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следопытами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с/ш № 113 г. </a:t>
            </a:r>
            <a:r>
              <a:rPr lang="en-US" sz="1358" spc="4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Минска</a:t>
            </a:r>
            <a:r>
              <a:rPr lang="en-US" sz="1358" spc="4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1976 г.</a:t>
            </a:r>
          </a:p>
          <a:p>
            <a:pPr algn="just">
              <a:lnSpc>
                <a:spcPts val="361"/>
              </a:lnSpc>
            </a:pPr>
            <a:endParaRPr lang="en-US" sz="1358" spc="44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621"/>
              </a:lnSpc>
            </a:pPr>
            <a:r>
              <a:rPr lang="en-US" sz="1158" spc="38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</a:t>
            </a:r>
            <a:r>
              <a:rPr lang="en-US" sz="1158" spc="38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Молодечно</a:t>
            </a:r>
            <a:r>
              <a:rPr lang="en-US" sz="1158" spc="38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Ф.274 Оп.1 Д.44 Л. 4</a:t>
            </a:r>
          </a:p>
          <a:p>
            <a:pPr algn="just">
              <a:lnSpc>
                <a:spcPts val="1761"/>
              </a:lnSpc>
            </a:pPr>
            <a:endParaRPr lang="en-US" sz="1158" spc="38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761"/>
              </a:lnSpc>
            </a:pPr>
            <a:endParaRPr lang="en-US" sz="1158" spc="38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526"/>
              </a:lnSpc>
            </a:pPr>
            <a:endParaRPr lang="en-US" sz="1158" spc="38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087743" cy="21878772"/>
          </a:xfrm>
          <a:custGeom>
            <a:avLst/>
            <a:gdLst/>
            <a:ahLst/>
            <a:cxnLst/>
            <a:rect l="l" t="t" r="r" b="b"/>
            <a:pathLst>
              <a:path w="19087743" h="21878772">
                <a:moveTo>
                  <a:pt x="0" y="0"/>
                </a:moveTo>
                <a:lnTo>
                  <a:pt x="19087743" y="0"/>
                </a:lnTo>
                <a:lnTo>
                  <a:pt x="19087743" y="21878772"/>
                </a:lnTo>
                <a:lnTo>
                  <a:pt x="0" y="21878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1589" r="-216" b="-184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74182" y="2261369"/>
            <a:ext cx="10913818" cy="6139932"/>
          </a:xfrm>
          <a:custGeom>
            <a:avLst/>
            <a:gdLst/>
            <a:ahLst/>
            <a:cxnLst/>
            <a:rect l="l" t="t" r="r" b="b"/>
            <a:pathLst>
              <a:path w="10913818" h="6139932">
                <a:moveTo>
                  <a:pt x="0" y="0"/>
                </a:moveTo>
                <a:lnTo>
                  <a:pt x="10913818" y="0"/>
                </a:lnTo>
                <a:lnTo>
                  <a:pt x="10913818" y="6139932"/>
                </a:lnTo>
                <a:lnTo>
                  <a:pt x="0" y="6139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94" t="-5590" r="-2545" b="-718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583" y="0"/>
            <a:ext cx="3965034" cy="6821564"/>
          </a:xfrm>
          <a:custGeom>
            <a:avLst/>
            <a:gdLst/>
            <a:ahLst/>
            <a:cxnLst/>
            <a:rect l="l" t="t" r="r" b="b"/>
            <a:pathLst>
              <a:path w="3965034" h="6821564">
                <a:moveTo>
                  <a:pt x="0" y="0"/>
                </a:moveTo>
                <a:lnTo>
                  <a:pt x="3965034" y="0"/>
                </a:lnTo>
                <a:lnTo>
                  <a:pt x="3965034" y="6821564"/>
                </a:lnTo>
                <a:lnTo>
                  <a:pt x="0" y="6821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19463" y="0"/>
            <a:ext cx="3100289" cy="10421140"/>
          </a:xfrm>
          <a:custGeom>
            <a:avLst/>
            <a:gdLst/>
            <a:ahLst/>
            <a:cxnLst/>
            <a:rect l="l" t="t" r="r" b="b"/>
            <a:pathLst>
              <a:path w="3100289" h="10421140">
                <a:moveTo>
                  <a:pt x="0" y="0"/>
                </a:moveTo>
                <a:lnTo>
                  <a:pt x="3100290" y="0"/>
                </a:lnTo>
                <a:lnTo>
                  <a:pt x="3100290" y="10421140"/>
                </a:lnTo>
                <a:lnTo>
                  <a:pt x="0" y="104211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83" y="6940172"/>
            <a:ext cx="3965034" cy="1872360"/>
          </a:xfrm>
          <a:custGeom>
            <a:avLst/>
            <a:gdLst/>
            <a:ahLst/>
            <a:cxnLst/>
            <a:rect l="l" t="t" r="r" b="b"/>
            <a:pathLst>
              <a:path w="3965034" h="1872360">
                <a:moveTo>
                  <a:pt x="0" y="0"/>
                </a:moveTo>
                <a:lnTo>
                  <a:pt x="3965034" y="0"/>
                </a:lnTo>
                <a:lnTo>
                  <a:pt x="3965034" y="1872360"/>
                </a:lnTo>
                <a:lnTo>
                  <a:pt x="0" y="1872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0131" b="-13960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74182" y="237363"/>
            <a:ext cx="11713561" cy="101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8"/>
              </a:lnSpc>
              <a:spcBef>
                <a:spcPct val="0"/>
              </a:spcBef>
            </a:pPr>
            <a:r>
              <a:rPr lang="en-US" sz="5863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“ШЛЯХ ПЕРАМОГІ”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74182" y="1526707"/>
            <a:ext cx="1079039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7"/>
              </a:lnSpc>
            </a:pP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Более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20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лет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сотрудничала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районной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газетой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страницах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endParaRPr lang="ru-RU" spc="53" dirty="0" smtClean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67"/>
              </a:lnSpc>
            </a:pPr>
            <a:r>
              <a:rPr lang="en-US" spc="53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rоторой</a:t>
            </a:r>
            <a:r>
              <a:rPr lang="ru-RU" spc="5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публиковались</a:t>
            </a:r>
            <a:r>
              <a:rPr lang="en-US" spc="5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её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произведения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2267"/>
              </a:lnSpc>
            </a:pPr>
            <a:endParaRPr lang="en-US" spc="5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3360" y="9182651"/>
            <a:ext cx="3877480" cy="88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1"/>
              </a:lnSpc>
            </a:pPr>
            <a:r>
              <a:rPr lang="en-US" sz="1258" spc="4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Список произведений А.А. Новик, напечатанных в вилейской  районной газете “Шлях Перамогі”, 1989 г.</a:t>
            </a:r>
          </a:p>
          <a:p>
            <a:pPr algn="just">
              <a:lnSpc>
                <a:spcPts val="221"/>
              </a:lnSpc>
            </a:pPr>
            <a:endParaRPr lang="en-US" sz="1258" spc="41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526"/>
              </a:lnSpc>
            </a:pPr>
            <a:r>
              <a:rPr lang="en-US" sz="1090" spc="3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Ф.274 Оп.1 Д.17 Лл. 3, 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74182" y="8477501"/>
            <a:ext cx="10790398" cy="85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1"/>
              </a:lnSpc>
            </a:pPr>
            <a:r>
              <a:rPr lang="en-US" sz="1258" spc="4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 Анна Алексеевна (вторая справа) с молодыми поэтами Вилейщины в редакции вилейской районной газеты                           "Шлях Перамогі", 1970-е гг.</a:t>
            </a:r>
          </a:p>
          <a:p>
            <a:pPr algn="just">
              <a:lnSpc>
                <a:spcPts val="221"/>
              </a:lnSpc>
            </a:pPr>
            <a:endParaRPr lang="en-US" sz="1258" spc="41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621"/>
              </a:lnSpc>
            </a:pPr>
            <a:r>
              <a:rPr lang="en-US" sz="1158" spc="38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Фотоснимок из фондов ГУ “Вилейский краеведческий музей”</a:t>
            </a:r>
          </a:p>
          <a:p>
            <a:pPr algn="just">
              <a:lnSpc>
                <a:spcPts val="1386"/>
              </a:lnSpc>
            </a:pPr>
            <a:endParaRPr lang="en-US" sz="1158" spc="38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374182" y="9617172"/>
            <a:ext cx="10790398" cy="45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1"/>
              </a:lnSpc>
            </a:pPr>
            <a:r>
              <a:rPr lang="en-US" sz="1258" spc="4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Стихотворения А.А. Новик “Тым, каму пяцьдзесят”, “Звані мне, дружа” </a:t>
            </a:r>
          </a:p>
          <a:p>
            <a:pPr algn="just">
              <a:lnSpc>
                <a:spcPts val="221"/>
              </a:lnSpc>
            </a:pPr>
            <a:endParaRPr lang="en-US" sz="1258" spc="41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621"/>
              </a:lnSpc>
            </a:pPr>
            <a:r>
              <a:rPr lang="en-US" sz="1158" spc="38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Вилейская районная газета “Шлях Перамогі”, № 85 от 17 июля 1980 г.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563" y="-6350104"/>
            <a:ext cx="21090917" cy="17099949"/>
          </a:xfrm>
          <a:custGeom>
            <a:avLst/>
            <a:gdLst/>
            <a:ahLst/>
            <a:cxnLst/>
            <a:rect l="l" t="t" r="r" b="b"/>
            <a:pathLst>
              <a:path w="21090917" h="17099949">
                <a:moveTo>
                  <a:pt x="0" y="0"/>
                </a:moveTo>
                <a:lnTo>
                  <a:pt x="21090916" y="0"/>
                </a:lnTo>
                <a:lnTo>
                  <a:pt x="21090916" y="17099950"/>
                </a:lnTo>
                <a:lnTo>
                  <a:pt x="0" y="17099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6028" b="-60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5135" y="2466024"/>
            <a:ext cx="9137848" cy="8302043"/>
          </a:xfrm>
          <a:custGeom>
            <a:avLst/>
            <a:gdLst/>
            <a:ahLst/>
            <a:cxnLst/>
            <a:rect l="l" t="t" r="r" b="b"/>
            <a:pathLst>
              <a:path w="9137848" h="8302043">
                <a:moveTo>
                  <a:pt x="0" y="0"/>
                </a:moveTo>
                <a:lnTo>
                  <a:pt x="9137848" y="0"/>
                </a:lnTo>
                <a:lnTo>
                  <a:pt x="9137848" y="8302043"/>
                </a:lnTo>
                <a:lnTo>
                  <a:pt x="0" y="8302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91895" y="2447803"/>
            <a:ext cx="8101265" cy="5498663"/>
          </a:xfrm>
          <a:custGeom>
            <a:avLst/>
            <a:gdLst/>
            <a:ahLst/>
            <a:cxnLst/>
            <a:rect l="l" t="t" r="r" b="b"/>
            <a:pathLst>
              <a:path w="8101265" h="5498663">
                <a:moveTo>
                  <a:pt x="0" y="0"/>
                </a:moveTo>
                <a:lnTo>
                  <a:pt x="8101265" y="0"/>
                </a:lnTo>
                <a:lnTo>
                  <a:pt x="8101265" y="5498663"/>
                </a:lnTo>
                <a:lnTo>
                  <a:pt x="0" y="5498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93" t="-9775" r="-9767" b="-1384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5135" y="522140"/>
            <a:ext cx="11713561" cy="101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8"/>
              </a:lnSpc>
              <a:spcBef>
                <a:spcPct val="0"/>
              </a:spcBef>
            </a:pPr>
            <a:r>
              <a:rPr lang="en-US" sz="5863" b="1" dirty="0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ИСПЫТАНИЯ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5135" y="1459134"/>
            <a:ext cx="17141926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7"/>
              </a:lnSpc>
            </a:pP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Судьба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всю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жизнь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проверяла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поэтессу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прочность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В 1957 г.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получила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вторую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группу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инвалидности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  <a:endParaRPr lang="ru-RU" spc="53" dirty="0" smtClean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67"/>
              </a:lnSpc>
            </a:pPr>
            <a:r>
              <a:rPr lang="en-US" spc="53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Позднее</a:t>
            </a:r>
            <a:r>
              <a:rPr lang="en-US" spc="5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не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стало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сына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Анны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Алексеевны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267"/>
              </a:lnSpc>
            </a:pP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Умерла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январе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1997 г. </a:t>
            </a:r>
          </a:p>
          <a:p>
            <a:pPr algn="just">
              <a:lnSpc>
                <a:spcPts val="2267"/>
              </a:lnSpc>
            </a:pPr>
            <a:endParaRPr lang="en-US" sz="1619" spc="5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91895" y="9368464"/>
            <a:ext cx="7951046" cy="59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1"/>
              </a:lnSpc>
            </a:pPr>
            <a:r>
              <a:rPr lang="en-US" sz="1258" spc="4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Отрывок из автобиографии А.А. Новик (машинопись)</a:t>
            </a:r>
          </a:p>
          <a:p>
            <a:pPr algn="just">
              <a:lnSpc>
                <a:spcPts val="1526"/>
              </a:lnSpc>
            </a:pPr>
            <a:endParaRPr lang="en-US" sz="1258" spc="41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526"/>
              </a:lnSpc>
            </a:pPr>
            <a:r>
              <a:rPr lang="en-US" sz="1090" spc="35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Ф.274 Оп.1 Д.2 Л. 16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91895" y="8234229"/>
            <a:ext cx="7951046" cy="102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61"/>
              </a:lnSpc>
            </a:pPr>
            <a:r>
              <a:rPr lang="en-US" sz="1258" spc="4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 Анна Алексеевна с сыном, 1960 г.</a:t>
            </a:r>
          </a:p>
          <a:p>
            <a:pPr algn="just">
              <a:lnSpc>
                <a:spcPts val="1621"/>
              </a:lnSpc>
            </a:pPr>
            <a:endParaRPr lang="en-US" sz="1258" spc="41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621"/>
              </a:lnSpc>
            </a:pPr>
            <a:r>
              <a:rPr lang="en-US" sz="1158" spc="38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Фотоснимок из фондов ГУ “Вилейский краеведческий музей”</a:t>
            </a:r>
          </a:p>
          <a:p>
            <a:pPr algn="just">
              <a:lnSpc>
                <a:spcPts val="1761"/>
              </a:lnSpc>
            </a:pPr>
            <a:endParaRPr lang="en-US" sz="1158" spc="38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526"/>
              </a:lnSpc>
            </a:pPr>
            <a:endParaRPr lang="en-US" sz="1158" spc="38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9519" y="-16915"/>
            <a:ext cx="19530226" cy="11080875"/>
          </a:xfrm>
          <a:custGeom>
            <a:avLst/>
            <a:gdLst/>
            <a:ahLst/>
            <a:cxnLst/>
            <a:rect l="l" t="t" r="r" b="b"/>
            <a:pathLst>
              <a:path w="19530226" h="11080875">
                <a:moveTo>
                  <a:pt x="0" y="0"/>
                </a:moveTo>
                <a:lnTo>
                  <a:pt x="19530226" y="0"/>
                </a:lnTo>
                <a:lnTo>
                  <a:pt x="19530226" y="11080875"/>
                </a:lnTo>
                <a:lnTo>
                  <a:pt x="0" y="11080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</a:blip>
            <a:stretch>
              <a:fillRect t="-37355" b="-2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970777"/>
            <a:ext cx="16230600" cy="39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05"/>
              </a:lnSpc>
            </a:pP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«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Ганна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Новік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з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кагорты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тых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,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хто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свой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жыццёвы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вопыт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і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прафесійны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талент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аддавала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роднай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Беларусі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,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развіццю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яе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мовы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і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культуры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.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Не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абласканая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асабістым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лёсам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,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яна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заўсёды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несла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сваю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дабрыню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і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любоў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да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людзей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. I,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як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родная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беларуская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песня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,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паэзія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Ганны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Новік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не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згубіць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свой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след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на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літаратурнай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ніве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Бацькаўшчыны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»</a:t>
            </a:r>
          </a:p>
          <a:p>
            <a:pPr algn="just">
              <a:lnSpc>
                <a:spcPts val="4405"/>
              </a:lnSpc>
            </a:pPr>
            <a:endParaRPr lang="en-US" sz="4041" i="1" dirty="0">
              <a:solidFill>
                <a:srgbClr val="FFFFFF"/>
              </a:solidFill>
              <a:latin typeface="Gabriola" panose="04040605051002020D02" pitchFamily="82" charset="0"/>
              <a:ea typeface="Anastasia Script"/>
              <a:cs typeface="Anastasia Script"/>
              <a:sym typeface="Anastasia Script"/>
            </a:endParaRPr>
          </a:p>
          <a:p>
            <a:pPr algn="r">
              <a:lnSpc>
                <a:spcPts val="4405"/>
              </a:lnSpc>
            </a:pPr>
            <a:r>
              <a:rPr lang="en-US" sz="4041" i="1" dirty="0" err="1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Иван</a:t>
            </a:r>
            <a:r>
              <a:rPr lang="en-US" sz="4041" i="1" dirty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 </a:t>
            </a:r>
            <a:r>
              <a:rPr lang="en-US" sz="4041" i="1" dirty="0" err="1" smtClean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Лашутко</a:t>
            </a:r>
            <a:r>
              <a:rPr lang="ru-RU" sz="4041" i="1" dirty="0" smtClean="0">
                <a:solidFill>
                  <a:srgbClr val="FFFFFF"/>
                </a:solidFill>
                <a:latin typeface="Gabriola" panose="04040605051002020D02" pitchFamily="82" charset="0"/>
                <a:ea typeface="Anastasia Script"/>
                <a:cs typeface="Anastasia Script"/>
                <a:sym typeface="Anastasia Script"/>
              </a:rPr>
              <a:t>*</a:t>
            </a:r>
            <a:endParaRPr lang="en-US" sz="4041" i="1" dirty="0">
              <a:solidFill>
                <a:srgbClr val="FFFFFF"/>
              </a:solidFill>
              <a:latin typeface="Gabriola" panose="04040605051002020D02" pitchFamily="82" charset="0"/>
              <a:ea typeface="Anastasia Script"/>
              <a:cs typeface="Anastasia Script"/>
              <a:sym typeface="Anastasia Script"/>
            </a:endParaRPr>
          </a:p>
          <a:p>
            <a:pPr algn="just">
              <a:lnSpc>
                <a:spcPts val="4405"/>
              </a:lnSpc>
            </a:pPr>
            <a:endParaRPr lang="en-US" sz="4041" dirty="0">
              <a:solidFill>
                <a:srgbClr val="FFFFFF"/>
              </a:solidFill>
              <a:latin typeface="Anastasia Script"/>
              <a:ea typeface="Anastasia Script"/>
              <a:cs typeface="Anastasia Script"/>
              <a:sym typeface="Anastasia Scrip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220252" y="8604647"/>
            <a:ext cx="606774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27"/>
              </a:lnSpc>
            </a:pP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Алексеевна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работой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1980-е </a:t>
            </a:r>
            <a:r>
              <a:rPr lang="en-US" sz="1519" spc="50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гг</a:t>
            </a:r>
            <a:r>
              <a:rPr lang="en-US" sz="1519" spc="50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307"/>
              </a:lnSpc>
            </a:pPr>
            <a:endParaRPr lang="en-US" sz="1519" spc="50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847"/>
              </a:lnSpc>
            </a:pP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Фотоснимок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фондов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ГУ “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Вилейский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краеведческий</a:t>
            </a:r>
            <a:r>
              <a:rPr lang="en-US" sz="1319" spc="4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319" spc="4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музей</a:t>
            </a:r>
            <a:r>
              <a:rPr lang="en-US" sz="1319" spc="4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”</a:t>
            </a:r>
            <a:endParaRPr lang="ru-RU" sz="1319" spc="43" dirty="0" smtClean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847"/>
              </a:lnSpc>
            </a:pPr>
            <a:endParaRPr lang="ru-RU" sz="1319" spc="4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847"/>
              </a:lnSpc>
            </a:pPr>
            <a:r>
              <a:rPr lang="ru-RU" sz="1100" spc="4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*Иван Иосифович </a:t>
            </a:r>
            <a:r>
              <a:rPr lang="ru-RU" sz="1100" spc="43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Лашутко</a:t>
            </a:r>
            <a:r>
              <a:rPr lang="ru-RU" sz="1100" spc="4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(1933-2004), уроженец д. </a:t>
            </a:r>
            <a:r>
              <a:rPr lang="ru-RU" sz="1100" spc="43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Бояры</a:t>
            </a:r>
            <a:r>
              <a:rPr lang="ru-RU" sz="1100" spc="4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ru-RU" sz="1100" spc="43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Вилейского</a:t>
            </a:r>
            <a:r>
              <a:rPr lang="ru-RU" sz="1100" spc="4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р-на. Учитель, поэт, публицист. Член Союза писателей Беларуси (1960 г.)</a:t>
            </a:r>
            <a:endParaRPr lang="en-US" sz="1100" spc="4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29354"/>
            <a:ext cx="18288000" cy="14558982"/>
          </a:xfrm>
          <a:custGeom>
            <a:avLst/>
            <a:gdLst/>
            <a:ahLst/>
            <a:cxnLst/>
            <a:rect l="l" t="t" r="r" b="b"/>
            <a:pathLst>
              <a:path w="18288000" h="14558982">
                <a:moveTo>
                  <a:pt x="0" y="0"/>
                </a:moveTo>
                <a:lnTo>
                  <a:pt x="18288000" y="0"/>
                </a:lnTo>
                <a:lnTo>
                  <a:pt x="18288000" y="14558983"/>
                </a:lnTo>
                <a:lnTo>
                  <a:pt x="0" y="14558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</a:blip>
            <a:stretch>
              <a:fillRect l="-10283" t="-5476" r="-10851" b="-87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4"/>
          <p:cNvGrpSpPr/>
          <p:nvPr/>
        </p:nvGrpSpPr>
        <p:grpSpPr>
          <a:xfrm>
            <a:off x="582598" y="0"/>
            <a:ext cx="6894397" cy="10287000"/>
            <a:chOff x="0" y="0"/>
            <a:chExt cx="1815808" cy="2709333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1815808" cy="2709333"/>
            </a:xfrm>
            <a:custGeom>
              <a:avLst/>
              <a:gdLst/>
              <a:ahLst/>
              <a:cxnLst/>
              <a:rect l="l" t="t" r="r" b="b"/>
              <a:pathLst>
                <a:path w="1815808" h="2709333">
                  <a:moveTo>
                    <a:pt x="0" y="0"/>
                  </a:moveTo>
                  <a:lnTo>
                    <a:pt x="1815808" y="0"/>
                  </a:lnTo>
                  <a:lnTo>
                    <a:pt x="18158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7625B">
                <a:alpha val="63922"/>
              </a:srgbClr>
            </a:solidFill>
          </p:spPr>
        </p:sp>
        <p:sp>
          <p:nvSpPr>
            <p:cNvPr id="10" name="TextBox 6"/>
            <p:cNvSpPr txBox="1"/>
            <p:nvPr/>
          </p:nvSpPr>
          <p:spPr>
            <a:xfrm>
              <a:off x="0" y="-38100"/>
              <a:ext cx="181580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40454" y="634698"/>
            <a:ext cx="17076608" cy="3745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73"/>
              </a:lnSpc>
            </a:pPr>
            <a:r>
              <a:rPr lang="en-US" sz="5409" b="1">
                <a:solidFill>
                  <a:srgbClr val="F3E6D9"/>
                </a:solidFill>
                <a:latin typeface="TT Drugs Bold"/>
                <a:ea typeface="TT Drugs Bold"/>
                <a:cs typeface="TT Drugs Bold"/>
                <a:sym typeface="TT Drugs Bold"/>
              </a:rPr>
              <a:t>АННА</a:t>
            </a:r>
          </a:p>
          <a:p>
            <a:pPr algn="just">
              <a:lnSpc>
                <a:spcPts val="7573"/>
              </a:lnSpc>
            </a:pPr>
            <a:r>
              <a:rPr lang="en-US" sz="5409" b="1">
                <a:solidFill>
                  <a:srgbClr val="F3E6D9"/>
                </a:solidFill>
                <a:latin typeface="TT Drugs Bold"/>
                <a:ea typeface="TT Drugs Bold"/>
                <a:cs typeface="TT Drugs Bold"/>
                <a:sym typeface="TT Drugs Bold"/>
              </a:rPr>
              <a:t>АЛЕКСЕЕВНА</a:t>
            </a:r>
          </a:p>
          <a:p>
            <a:pPr algn="just">
              <a:lnSpc>
                <a:spcPts val="7573"/>
              </a:lnSpc>
            </a:pPr>
            <a:r>
              <a:rPr lang="en-US" sz="5409" b="1">
                <a:solidFill>
                  <a:srgbClr val="F3E6D9"/>
                </a:solidFill>
                <a:latin typeface="TT Drugs Bold"/>
                <a:ea typeface="TT Drugs Bold"/>
                <a:cs typeface="TT Drugs Bold"/>
                <a:sym typeface="TT Drugs Bold"/>
              </a:rPr>
              <a:t>НОВИК </a:t>
            </a:r>
          </a:p>
          <a:p>
            <a:pPr algn="just">
              <a:lnSpc>
                <a:spcPts val="7573"/>
              </a:lnSpc>
              <a:spcBef>
                <a:spcPct val="0"/>
              </a:spcBef>
            </a:pPr>
            <a:endParaRPr lang="en-US" sz="5409" b="1">
              <a:solidFill>
                <a:srgbClr val="F3E6D9"/>
              </a:solidFill>
              <a:latin typeface="TT Drugs Bold"/>
              <a:ea typeface="TT Drugs Bold"/>
              <a:cs typeface="TT Drugs Bold"/>
              <a:sym typeface="TT Drug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0454" y="3579495"/>
            <a:ext cx="6342262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19"/>
              </a:lnSpc>
            </a:pP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родилась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25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марта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1914 г. в г.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Августов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Сувалковской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губернии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сегодня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–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территория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Польши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). С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началом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Первой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мировой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войны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семья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вернулась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родину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в д.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Вороничи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находящуюся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территории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Западной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Беларуси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2519"/>
              </a:lnSpc>
            </a:pPr>
            <a:endParaRPr lang="en-US" sz="1799" spc="5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8759" y="5454559"/>
            <a:ext cx="6422077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Детство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будущей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поэтессы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трудным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полным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лишений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2520"/>
              </a:lnSpc>
            </a:pP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«…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Помню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первую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обстановку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доме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: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солдатский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стол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«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козлах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» и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нары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вместо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постели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доска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строганная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колодках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вместо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лавы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и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чугунная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печка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трубою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выведенной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стену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под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крышей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…».</a:t>
            </a:r>
          </a:p>
          <a:p>
            <a:pPr algn="just">
              <a:lnSpc>
                <a:spcPts val="2520"/>
              </a:lnSpc>
            </a:pPr>
            <a:endParaRPr lang="en-US" sz="1800" spc="5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0453" y="9105900"/>
            <a:ext cx="8760747" cy="751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Мать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А.А.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у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дома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д.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Вороничи</a:t>
            </a:r>
            <a:r>
              <a:rPr lang="en-US" sz="1800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1950-е </a:t>
            </a:r>
            <a:r>
              <a:rPr lang="en-US" sz="1800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гг</a:t>
            </a:r>
            <a:r>
              <a:rPr lang="en-US" sz="1800" spc="59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  <a:endParaRPr lang="ru-RU" sz="1800" spc="59" dirty="0" smtClean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>
              <a:lnSpc>
                <a:spcPct val="200000"/>
              </a:lnSpc>
            </a:pPr>
            <a:r>
              <a:rPr lang="en-US" sz="1400" spc="52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Фотоснимок</a:t>
            </a:r>
            <a:r>
              <a:rPr lang="en-US" sz="1400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400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</a:t>
            </a:r>
            <a:r>
              <a:rPr lang="en-US" sz="1400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400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фондов</a:t>
            </a:r>
            <a:r>
              <a:rPr lang="en-US" sz="1400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ГУ “</a:t>
            </a:r>
            <a:r>
              <a:rPr lang="en-US" sz="1400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Вилейский</a:t>
            </a:r>
            <a:r>
              <a:rPr lang="en-US" sz="1400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400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краеведческий</a:t>
            </a:r>
            <a:r>
              <a:rPr lang="en-US" sz="1400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400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музей</a:t>
            </a:r>
            <a:r>
              <a:rPr lang="en-US" sz="1400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90612" y="-614495"/>
            <a:ext cx="53192733" cy="34166634"/>
          </a:xfrm>
          <a:custGeom>
            <a:avLst/>
            <a:gdLst/>
            <a:ahLst/>
            <a:cxnLst/>
            <a:rect l="l" t="t" r="r" b="b"/>
            <a:pathLst>
              <a:path w="53192733" h="34166634">
                <a:moveTo>
                  <a:pt x="0" y="0"/>
                </a:moveTo>
                <a:lnTo>
                  <a:pt x="53192734" y="0"/>
                </a:lnTo>
                <a:lnTo>
                  <a:pt x="53192734" y="34166634"/>
                </a:lnTo>
                <a:lnTo>
                  <a:pt x="0" y="34166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13123" t="-51964" b="-700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19845" y="-856705"/>
            <a:ext cx="8033822" cy="12008773"/>
          </a:xfrm>
          <a:custGeom>
            <a:avLst/>
            <a:gdLst/>
            <a:ahLst/>
            <a:cxnLst/>
            <a:rect l="l" t="t" r="r" b="b"/>
            <a:pathLst>
              <a:path w="8033822" h="12008773">
                <a:moveTo>
                  <a:pt x="0" y="0"/>
                </a:moveTo>
                <a:lnTo>
                  <a:pt x="8033822" y="0"/>
                </a:lnTo>
                <a:lnTo>
                  <a:pt x="8033822" y="12008773"/>
                </a:lnTo>
                <a:lnTo>
                  <a:pt x="0" y="12008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09" t="-3337" r="-15135" b="-648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95496" y="518567"/>
            <a:ext cx="7849541" cy="140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67"/>
              </a:lnSpc>
              <a:spcBef>
                <a:spcPct val="0"/>
              </a:spcBef>
            </a:pPr>
            <a:r>
              <a:rPr lang="en-US" sz="8191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ОБУЧЕНИЕ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95496" y="2150458"/>
            <a:ext cx="6172157" cy="219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19"/>
              </a:lnSpc>
            </a:pP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 1924 г. в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Вороничах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открылась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польская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школа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где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у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Анны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выявили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удивительные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способности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к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учёбе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.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Первые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поэтические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способности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стали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заметны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ещё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9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классе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каждую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свободную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минуту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посвящала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творчеству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519"/>
              </a:lnSpc>
            </a:pPr>
            <a:endParaRPr lang="en-US" sz="1799" spc="5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95496" y="3746366"/>
            <a:ext cx="6172157" cy="502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19"/>
              </a:lnSpc>
            </a:pPr>
            <a:endParaRPr dirty="0"/>
          </a:p>
          <a:p>
            <a:pPr algn="just">
              <a:lnSpc>
                <a:spcPts val="2519"/>
              </a:lnSpc>
            </a:pP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это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же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время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Вилейский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инспекторат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начинает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издание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журнала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«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Малады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грамадзянін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»,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где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впервые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публикуют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стихи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Анны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519"/>
              </a:lnSpc>
            </a:pP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Продолжая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обучение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знакомится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учащимися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белорусской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гимназии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от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которых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кроме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официальной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белорусской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литературы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руки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попадают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подпольные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издания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Отдельные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брошюры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она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носила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среди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учебников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школу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Так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начинается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путь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борьбы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национальную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независимость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519"/>
              </a:lnSpc>
            </a:pP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 1935 г.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оказалась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Варшаве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лагере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для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безработной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молодёжи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В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лагере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выходил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журнал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«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Юнак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»,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где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поэтесса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публиковала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свои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стихотворения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2519"/>
              </a:lnSpc>
            </a:pPr>
            <a:endParaRPr lang="en-US" sz="1799" spc="5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95496" y="9001081"/>
            <a:ext cx="6172157" cy="113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(</a:t>
            </a:r>
            <a:r>
              <a:rPr lang="en-US" sz="1799" spc="59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справа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), 1930-е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гг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l">
              <a:lnSpc>
                <a:spcPts val="2239"/>
              </a:lnSpc>
            </a:pPr>
            <a:r>
              <a:rPr lang="en-US" sz="1599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Фотоснимок</a:t>
            </a:r>
            <a:r>
              <a:rPr lang="en-US" sz="1599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99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</a:t>
            </a:r>
            <a:r>
              <a:rPr lang="en-US" sz="1599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99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фондов</a:t>
            </a:r>
            <a:r>
              <a:rPr lang="en-US" sz="1599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ГУ “</a:t>
            </a:r>
            <a:r>
              <a:rPr lang="en-US" sz="1599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Вилейский</a:t>
            </a:r>
            <a:r>
              <a:rPr lang="en-US" sz="1599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99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краеведческий</a:t>
            </a:r>
            <a:r>
              <a:rPr lang="en-US" sz="1599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99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музей</a:t>
            </a:r>
            <a:r>
              <a:rPr lang="en-US" sz="1599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”</a:t>
            </a:r>
          </a:p>
          <a:p>
            <a:pPr algn="l">
              <a:lnSpc>
                <a:spcPts val="2239"/>
              </a:lnSpc>
            </a:pPr>
            <a:endParaRPr lang="en-US" sz="1599" spc="52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98599" y="0"/>
            <a:ext cx="31131102" cy="10909156"/>
          </a:xfrm>
          <a:custGeom>
            <a:avLst/>
            <a:gdLst/>
            <a:ahLst/>
            <a:cxnLst/>
            <a:rect l="l" t="t" r="r" b="b"/>
            <a:pathLst>
              <a:path w="31131102" h="10909156">
                <a:moveTo>
                  <a:pt x="0" y="0"/>
                </a:moveTo>
                <a:lnTo>
                  <a:pt x="31131102" y="0"/>
                </a:lnTo>
                <a:lnTo>
                  <a:pt x="31131102" y="10909156"/>
                </a:lnTo>
                <a:lnTo>
                  <a:pt x="0" y="109091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b="-26705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17161" y="0"/>
            <a:ext cx="5515221" cy="6780530"/>
          </a:xfrm>
          <a:custGeom>
            <a:avLst/>
            <a:gdLst/>
            <a:ahLst/>
            <a:cxnLst/>
            <a:rect l="l" t="t" r="r" b="b"/>
            <a:pathLst>
              <a:path w="5515221" h="6780530">
                <a:moveTo>
                  <a:pt x="0" y="0"/>
                </a:moveTo>
                <a:lnTo>
                  <a:pt x="5515221" y="0"/>
                </a:lnTo>
                <a:lnTo>
                  <a:pt x="5515221" y="6780530"/>
                </a:lnTo>
                <a:lnTo>
                  <a:pt x="0" y="6780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55555" y="3085876"/>
            <a:ext cx="5771600" cy="7201124"/>
          </a:xfrm>
          <a:custGeom>
            <a:avLst/>
            <a:gdLst/>
            <a:ahLst/>
            <a:cxnLst/>
            <a:rect l="l" t="t" r="r" b="b"/>
            <a:pathLst>
              <a:path w="5771600" h="7201124">
                <a:moveTo>
                  <a:pt x="0" y="0"/>
                </a:moveTo>
                <a:lnTo>
                  <a:pt x="5771600" y="0"/>
                </a:lnTo>
                <a:lnTo>
                  <a:pt x="5771600" y="7201124"/>
                </a:lnTo>
                <a:lnTo>
                  <a:pt x="0" y="7201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14" r="-714" b="-202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17161" y="6931311"/>
            <a:ext cx="5521718" cy="1934955"/>
          </a:xfrm>
          <a:custGeom>
            <a:avLst/>
            <a:gdLst/>
            <a:ahLst/>
            <a:cxnLst/>
            <a:rect l="l" t="t" r="r" b="b"/>
            <a:pathLst>
              <a:path w="5521718" h="1934955">
                <a:moveTo>
                  <a:pt x="0" y="0"/>
                </a:moveTo>
                <a:lnTo>
                  <a:pt x="5521717" y="0"/>
                </a:lnTo>
                <a:lnTo>
                  <a:pt x="5521717" y="1934955"/>
                </a:lnTo>
                <a:lnTo>
                  <a:pt x="0" y="193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6705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6987" y="636685"/>
            <a:ext cx="6017001" cy="2753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2"/>
              </a:lnSpc>
              <a:spcBef>
                <a:spcPct val="0"/>
              </a:spcBef>
            </a:pPr>
            <a:r>
              <a:rPr lang="en-US" sz="5216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ПОДПОЛЬНАЯ ДЕЯТЕЛЬНОСТЬ И АРЕСТ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6988" y="3791474"/>
            <a:ext cx="570103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Зимой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1936 г.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активизировалось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подпольное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движение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: 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его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участники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проводили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агитацию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против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хуторов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ставили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белорусские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пьесы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выпускали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журнал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проводили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собрания</a:t>
            </a:r>
            <a:r>
              <a:rPr lang="en-US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  <a:endParaRPr lang="ru-RU" spc="52" dirty="0" smtClean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40"/>
              </a:lnSpc>
            </a:pPr>
            <a:r>
              <a:rPr lang="en-US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скором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времени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стало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известно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ru-RU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                           </a:t>
            </a:r>
            <a:r>
              <a:rPr lang="en-US" spc="52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что</a:t>
            </a:r>
            <a:r>
              <a:rPr lang="en-US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участников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подполья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собираются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арестовать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поэтому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принято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решение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пересечь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границу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скрыться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ru-RU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                                         </a:t>
            </a:r>
            <a:r>
              <a:rPr lang="en-US" spc="52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от</a:t>
            </a:r>
            <a:r>
              <a:rPr lang="en-US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преследования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Советском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Союзе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240"/>
              </a:lnSpc>
            </a:pP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Попытка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не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удалась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и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следующий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день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ru-RU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               </a:t>
            </a:r>
            <a:r>
              <a:rPr lang="en-US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26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июня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1936 г.,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всю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группу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арестовали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  <a:endParaRPr lang="ru-RU" spc="52" dirty="0" smtClean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40"/>
              </a:lnSpc>
            </a:pPr>
            <a:endParaRPr lang="ru-RU" spc="52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40"/>
              </a:lnSpc>
            </a:pPr>
            <a:r>
              <a:rPr lang="en-US" spc="52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Анне</a:t>
            </a:r>
            <a:r>
              <a:rPr lang="en-US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присудили</a:t>
            </a:r>
            <a:r>
              <a:rPr lang="en-US" spc="52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2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года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8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месяцев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заключения</a:t>
            </a:r>
            <a:r>
              <a:rPr lang="en-US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2240"/>
              </a:lnSpc>
            </a:pPr>
            <a:endParaRPr lang="en-US" sz="1600" spc="52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987" y="9266316"/>
            <a:ext cx="11402061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 spc="5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Воспоминания</a:t>
            </a:r>
            <a:r>
              <a:rPr lang="en-US" sz="1700" spc="5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А.А. </a:t>
            </a:r>
            <a:r>
              <a:rPr lang="en-US" sz="1700" spc="5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700" spc="5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00" spc="5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 </a:t>
            </a:r>
            <a:r>
              <a:rPr lang="en-US" sz="1700" spc="5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подпольной</a:t>
            </a:r>
            <a:r>
              <a:rPr lang="en-US" sz="1700" spc="5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00" spc="5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деятельности</a:t>
            </a:r>
            <a:r>
              <a:rPr lang="en-US" sz="1700" spc="5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z="1700" spc="5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задержании</a:t>
            </a:r>
            <a:r>
              <a:rPr lang="en-US" sz="1700" spc="5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00" spc="5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26.06.1</a:t>
            </a:r>
            <a:r>
              <a:rPr lang="ru-RU" sz="1700" spc="5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9</a:t>
            </a:r>
            <a:r>
              <a:rPr lang="en-US" sz="1700" spc="5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36 </a:t>
            </a:r>
            <a:r>
              <a:rPr lang="en-US" sz="1700" spc="5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</a:t>
            </a:r>
            <a:r>
              <a:rPr lang="en-US" sz="1700" spc="5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  <a:r>
              <a:rPr lang="ru-RU" sz="1700" spc="56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(рукопись)</a:t>
            </a:r>
          </a:p>
          <a:p>
            <a:pPr algn="just">
              <a:lnSpc>
                <a:spcPts val="2380"/>
              </a:lnSpc>
            </a:pPr>
            <a:endParaRPr lang="en-US" sz="1700" spc="56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100"/>
              </a:lnSpc>
            </a:pP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Молодечно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Ф.274 </a:t>
            </a:r>
            <a:r>
              <a:rPr lang="en-US" sz="1500" spc="49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Оп.1 </a:t>
            </a:r>
            <a:r>
              <a:rPr lang="en-US" sz="1500" spc="49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Д.20 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Лл.14-15</a:t>
            </a:r>
          </a:p>
          <a:p>
            <a:pPr algn="just">
              <a:lnSpc>
                <a:spcPts val="2240"/>
              </a:lnSpc>
            </a:pPr>
            <a:endParaRPr lang="en-US" sz="1500" spc="4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61916" y="-31306797"/>
            <a:ext cx="33473441" cy="43746715"/>
          </a:xfrm>
          <a:custGeom>
            <a:avLst/>
            <a:gdLst/>
            <a:ahLst/>
            <a:cxnLst/>
            <a:rect l="l" t="t" r="r" b="b"/>
            <a:pathLst>
              <a:path w="33473441" h="43746715">
                <a:moveTo>
                  <a:pt x="0" y="0"/>
                </a:moveTo>
                <a:lnTo>
                  <a:pt x="33473441" y="0"/>
                </a:lnTo>
                <a:lnTo>
                  <a:pt x="33473441" y="43746714"/>
                </a:lnTo>
                <a:lnTo>
                  <a:pt x="0" y="4374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t="-30027" r="-6729" b="-1540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3298" y="0"/>
            <a:ext cx="6081570" cy="10676631"/>
          </a:xfrm>
          <a:custGeom>
            <a:avLst/>
            <a:gdLst/>
            <a:ahLst/>
            <a:cxnLst/>
            <a:rect l="l" t="t" r="r" b="b"/>
            <a:pathLst>
              <a:path w="6081570" h="10676631">
                <a:moveTo>
                  <a:pt x="0" y="0"/>
                </a:moveTo>
                <a:lnTo>
                  <a:pt x="6081570" y="0"/>
                </a:lnTo>
                <a:lnTo>
                  <a:pt x="6081570" y="10676631"/>
                </a:lnTo>
                <a:lnTo>
                  <a:pt x="0" y="10676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31" r="-6729" b="-413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864238" y="866775"/>
            <a:ext cx="7849541" cy="284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67"/>
              </a:lnSpc>
              <a:spcBef>
                <a:spcPct val="0"/>
              </a:spcBef>
            </a:pPr>
            <a:r>
              <a:rPr lang="en-US" sz="8191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ТЮРЕМНОЕ ЗАКЛЮЧЕНИЕ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64238" y="3870960"/>
            <a:ext cx="7625060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19"/>
              </a:lnSpc>
            </a:pP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воспоминаниям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поэтессы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третий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день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ареста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привезли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Вилейскую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тюрьму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где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время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одного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                         </a:t>
            </a:r>
            <a:r>
              <a:rPr lang="en-US" sz="1799" spc="59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</a:t>
            </a:r>
            <a:r>
              <a:rPr lang="en-US" sz="1799" spc="59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жестоких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допросов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было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покалечено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зрение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519"/>
              </a:lnSpc>
            </a:pPr>
            <a:endParaRPr lang="en-US" sz="1799" spc="5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519"/>
              </a:lnSpc>
            </a:pP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После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возвращения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домой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1938 г.,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продолжила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заниматься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подпольной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работой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постановкой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белорусских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пьес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вперемешку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польскими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2519"/>
              </a:lnSpc>
            </a:pPr>
            <a:endParaRPr lang="en-US" sz="1799" spc="5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976478" y="8670290"/>
            <a:ext cx="806769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А.А.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“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Ліст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799" spc="5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дадому</a:t>
            </a:r>
            <a:r>
              <a:rPr lang="en-US" sz="1799" spc="5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” , 1936 г</a:t>
            </a:r>
            <a:r>
              <a:rPr lang="en-US" sz="1799" spc="59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  <a:endParaRPr lang="ru-RU" sz="1799" spc="59" dirty="0" smtClean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l">
              <a:lnSpc>
                <a:spcPts val="2519"/>
              </a:lnSpc>
            </a:pPr>
            <a:endParaRPr lang="en-US" sz="1600" spc="5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l">
              <a:lnSpc>
                <a:spcPts val="2239"/>
              </a:lnSpc>
            </a:pPr>
            <a:r>
              <a:rPr lang="en-US" sz="1400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</a:t>
            </a:r>
            <a:r>
              <a:rPr lang="en-US" sz="1400" spc="52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Молодечно</a:t>
            </a:r>
            <a:r>
              <a:rPr lang="en-US" sz="1400" spc="52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Ф.274 Оп.1 Д.18 Л.7</a:t>
            </a:r>
          </a:p>
          <a:p>
            <a:pPr algn="l">
              <a:lnSpc>
                <a:spcPts val="2239"/>
              </a:lnSpc>
            </a:pPr>
            <a:endParaRPr lang="en-US" sz="1599" spc="52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842829" y="-3348469"/>
            <a:ext cx="42723294" cy="17933785"/>
            <a:chOff x="0" y="0"/>
            <a:chExt cx="56964393" cy="2391171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8999"/>
            </a:blip>
            <a:srcRect t="20229" b="20229"/>
            <a:stretch>
              <a:fillRect/>
            </a:stretch>
          </p:blipFill>
          <p:spPr>
            <a:xfrm>
              <a:off x="0" y="0"/>
              <a:ext cx="56964393" cy="23911713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835256" y="1722070"/>
            <a:ext cx="6081806" cy="1215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2"/>
              </a:lnSpc>
              <a:spcBef>
                <a:spcPct val="0"/>
              </a:spcBef>
            </a:pPr>
            <a:r>
              <a:rPr lang="en-US" sz="3516" b="1">
                <a:solidFill>
                  <a:srgbClr val="F3E6D9"/>
                </a:solidFill>
                <a:latin typeface="TT Drugs Bold"/>
                <a:ea typeface="TT Drugs Bold"/>
                <a:cs typeface="TT Drugs Bold"/>
                <a:sym typeface="TT Drugs Bold"/>
              </a:rPr>
              <a:t>ДЕПУТАТ НАРОДНОГО СОБРАНИЯ В БЕЛОСТОКЕ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35256" y="3041912"/>
            <a:ext cx="5940304" cy="38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35"/>
              </a:lnSpc>
            </a:pP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была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выбрана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депутатом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Народного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собрания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Западной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Белоруссии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состоявшегося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28-30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октября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1939 г. в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Белостоке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Принятые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нем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документы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–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декларации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                                            о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государственной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власти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о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вхождении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Западной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Белоруссии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состав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БССР, о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земле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4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              о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национализации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банков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крупных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промышленных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предприятий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–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сыграли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важную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роль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дальнейшем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развитии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белорусской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государственности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экономики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культуры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4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образования</a:t>
            </a:r>
            <a:r>
              <a:rPr lang="en-US" spc="64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35256" y="8210576"/>
            <a:ext cx="5940304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Декларация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Белорусского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Народного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собрания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                       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вопросу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о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вхождении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Западной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Беларуси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                                        в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состав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Белорусской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Советской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Социалистической</a:t>
            </a:r>
            <a:r>
              <a:rPr lang="en-US" sz="1500" spc="4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500" spc="49" dirty="0" err="1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Республики</a:t>
            </a:r>
            <a:endParaRPr lang="ru-RU" sz="1500" spc="49" dirty="0" smtClean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100"/>
              </a:lnSpc>
            </a:pPr>
            <a:endParaRPr lang="en-US" sz="1500" spc="4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680"/>
              </a:lnSpc>
            </a:pPr>
            <a:r>
              <a:rPr lang="en-US" sz="1200" spc="3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Изображение</a:t>
            </a:r>
            <a:r>
              <a:rPr lang="en-US" sz="1200" spc="3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00" spc="3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</a:t>
            </a:r>
            <a:r>
              <a:rPr lang="en-US" sz="1200" spc="3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00" spc="3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интернет-источника</a:t>
            </a:r>
            <a:r>
              <a:rPr lang="en-US" sz="1200" spc="3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 [</a:t>
            </a:r>
            <a:r>
              <a:rPr lang="en-US" sz="1200" spc="3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Дата</a:t>
            </a:r>
            <a:r>
              <a:rPr lang="en-US" sz="1200" spc="3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z="1200" spc="39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обращения</a:t>
            </a:r>
            <a:r>
              <a:rPr lang="en-US" sz="1200" spc="39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: 06.04.2025 </a:t>
            </a:r>
            <a:r>
              <a:rPr lang="en-US" sz="1200" spc="39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</a:t>
            </a:r>
            <a:r>
              <a:rPr lang="ru-RU" sz="1200" spc="39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  <a:r>
              <a:rPr lang="en-US" sz="1200" spc="39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]</a:t>
            </a:r>
            <a:endParaRPr lang="en-US" sz="1200" spc="39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1336533"/>
            <a:ext cx="11726890" cy="8563781"/>
            <a:chOff x="0" y="0"/>
            <a:chExt cx="15635853" cy="114183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1730" r="1730"/>
            <a:stretch>
              <a:fillRect/>
            </a:stretch>
          </p:blipFill>
          <p:spPr>
            <a:xfrm>
              <a:off x="0" y="0"/>
              <a:ext cx="15635853" cy="114183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6935" y="-3650349"/>
            <a:ext cx="19581870" cy="29972250"/>
          </a:xfrm>
          <a:custGeom>
            <a:avLst/>
            <a:gdLst/>
            <a:ahLst/>
            <a:cxnLst/>
            <a:rect l="l" t="t" r="r" b="b"/>
            <a:pathLst>
              <a:path w="19581870" h="29972250">
                <a:moveTo>
                  <a:pt x="0" y="0"/>
                </a:moveTo>
                <a:lnTo>
                  <a:pt x="19581870" y="0"/>
                </a:lnTo>
                <a:lnTo>
                  <a:pt x="19581870" y="29972250"/>
                </a:lnTo>
                <a:lnTo>
                  <a:pt x="0" y="29972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5668787" cy="8676715"/>
          </a:xfrm>
          <a:custGeom>
            <a:avLst/>
            <a:gdLst/>
            <a:ahLst/>
            <a:cxnLst/>
            <a:rect l="l" t="t" r="r" b="b"/>
            <a:pathLst>
              <a:path w="5668787" h="8676715">
                <a:moveTo>
                  <a:pt x="0" y="0"/>
                </a:moveTo>
                <a:lnTo>
                  <a:pt x="5668787" y="0"/>
                </a:lnTo>
                <a:lnTo>
                  <a:pt x="5668787" y="8676715"/>
                </a:lnTo>
                <a:lnTo>
                  <a:pt x="0" y="8676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23983" y="2649448"/>
            <a:ext cx="5381904" cy="8686328"/>
          </a:xfrm>
          <a:custGeom>
            <a:avLst/>
            <a:gdLst/>
            <a:ahLst/>
            <a:cxnLst/>
            <a:rect l="l" t="t" r="r" b="b"/>
            <a:pathLst>
              <a:path w="5381904" h="8686328">
                <a:moveTo>
                  <a:pt x="0" y="0"/>
                </a:moveTo>
                <a:lnTo>
                  <a:pt x="5381905" y="0"/>
                </a:lnTo>
                <a:lnTo>
                  <a:pt x="5381905" y="8686328"/>
                </a:lnTo>
                <a:lnTo>
                  <a:pt x="0" y="8686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30964" y="5497389"/>
            <a:ext cx="4081907" cy="3234217"/>
          </a:xfrm>
          <a:custGeom>
            <a:avLst/>
            <a:gdLst/>
            <a:ahLst/>
            <a:cxnLst/>
            <a:rect l="l" t="t" r="r" b="b"/>
            <a:pathLst>
              <a:path w="4081907" h="3234217">
                <a:moveTo>
                  <a:pt x="0" y="0"/>
                </a:moveTo>
                <a:lnTo>
                  <a:pt x="4081907" y="0"/>
                </a:lnTo>
                <a:lnTo>
                  <a:pt x="4081907" y="3234217"/>
                </a:lnTo>
                <a:lnTo>
                  <a:pt x="0" y="32342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823983" y="144830"/>
            <a:ext cx="11713561" cy="2051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8"/>
              </a:lnSpc>
              <a:spcBef>
                <a:spcPct val="0"/>
              </a:spcBef>
            </a:pPr>
            <a:r>
              <a:rPr lang="en-US" sz="5863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ВЕЛИКАЯ ОТЕЧЕСТВЕННАЯ ВОЙНА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58288" y="2611348"/>
            <a:ext cx="6555978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87"/>
              </a:lnSpc>
            </a:pPr>
            <a:r>
              <a:rPr lang="en-US" sz="1919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стала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связной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партизанской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бригады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им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Л.М.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Доватора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: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ходила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задания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рисовала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карты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Вилейки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Куренца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Княгинино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;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делилась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сведениями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о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количестве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немцев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гарнизонах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их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вооружении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участвовала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налётах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немецкие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ru-RU" spc="6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формирования</a:t>
            </a:r>
            <a:r>
              <a:rPr lang="en-US" spc="63" dirty="0" smtClean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Награждена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Орденом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Отечественной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войны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II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степени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pc="6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медалями</a:t>
            </a:r>
            <a:r>
              <a:rPr lang="en-US" spc="6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687"/>
              </a:lnSpc>
            </a:pPr>
            <a:endParaRPr lang="en-US" sz="1919" spc="6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358288" y="8817794"/>
            <a:ext cx="6555978" cy="1294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27"/>
              </a:lnSpc>
            </a:pPr>
            <a:r>
              <a:rPr lang="en-US" sz="1519" spc="5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Обращение А. А. Новик в Бюро добрых услуг фирму “Радуга”</a:t>
            </a:r>
          </a:p>
          <a:p>
            <a:pPr algn="just">
              <a:lnSpc>
                <a:spcPts val="1987"/>
              </a:lnSpc>
            </a:pPr>
            <a:r>
              <a:rPr lang="en-US" sz="1419" spc="4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об изготовлении наградных колодок</a:t>
            </a:r>
          </a:p>
          <a:p>
            <a:pPr algn="just">
              <a:lnSpc>
                <a:spcPts val="2127"/>
              </a:lnSpc>
            </a:pPr>
            <a:endParaRPr lang="en-US" sz="1419" spc="46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987"/>
              </a:lnSpc>
            </a:pPr>
            <a:r>
              <a:rPr lang="en-US" sz="1419" spc="4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Ф.274 Оп.1 Д.34 Л.6</a:t>
            </a:r>
          </a:p>
          <a:p>
            <a:pPr algn="just">
              <a:lnSpc>
                <a:spcPts val="2127"/>
              </a:lnSpc>
            </a:pPr>
            <a:endParaRPr lang="en-US" sz="1419" spc="46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8693506"/>
            <a:ext cx="5823983" cy="158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1"/>
              </a:lnSpc>
            </a:pPr>
            <a:r>
              <a:rPr lang="en-US" sz="1429" spc="47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Выписка из документов партархива Института истории партии при ЦК КПБ о партизанской деятельности, 1990 г.</a:t>
            </a:r>
          </a:p>
          <a:p>
            <a:pPr algn="just">
              <a:lnSpc>
                <a:spcPts val="2001"/>
              </a:lnSpc>
            </a:pPr>
            <a:r>
              <a:rPr lang="en-US" sz="1429" spc="47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Членский билет общества Красного Креста А А. Новик, </a:t>
            </a:r>
          </a:p>
          <a:p>
            <a:pPr algn="just">
              <a:lnSpc>
                <a:spcPts val="2001"/>
              </a:lnSpc>
            </a:pPr>
            <a:r>
              <a:rPr lang="en-US" sz="1429" spc="47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1950 г.</a:t>
            </a:r>
          </a:p>
          <a:p>
            <a:pPr algn="just">
              <a:lnSpc>
                <a:spcPts val="461"/>
              </a:lnSpc>
            </a:pPr>
            <a:endParaRPr lang="en-US" sz="1429" spc="47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001"/>
              </a:lnSpc>
            </a:pPr>
            <a:r>
              <a:rPr lang="en-US" sz="1429" spc="47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Ф.274 Оп.1 Д.34 Лл.1-5</a:t>
            </a:r>
          </a:p>
          <a:p>
            <a:pPr algn="just">
              <a:lnSpc>
                <a:spcPts val="2141"/>
              </a:lnSpc>
            </a:pPr>
            <a:endParaRPr lang="en-US" sz="1429" spc="47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379" y="-4512411"/>
            <a:ext cx="22710550" cy="14974245"/>
          </a:xfrm>
          <a:custGeom>
            <a:avLst/>
            <a:gdLst/>
            <a:ahLst/>
            <a:cxnLst/>
            <a:rect l="l" t="t" r="r" b="b"/>
            <a:pathLst>
              <a:path w="22710550" h="14974245">
                <a:moveTo>
                  <a:pt x="0" y="0"/>
                </a:moveTo>
                <a:lnTo>
                  <a:pt x="22710550" y="0"/>
                </a:lnTo>
                <a:lnTo>
                  <a:pt x="22710550" y="14974245"/>
                </a:lnTo>
                <a:lnTo>
                  <a:pt x="0" y="14974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6780" b="-40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46419" y="2196174"/>
            <a:ext cx="6484971" cy="3855481"/>
          </a:xfrm>
          <a:custGeom>
            <a:avLst/>
            <a:gdLst/>
            <a:ahLst/>
            <a:cxnLst/>
            <a:rect l="l" t="t" r="r" b="b"/>
            <a:pathLst>
              <a:path w="6484971" h="3855481">
                <a:moveTo>
                  <a:pt x="0" y="0"/>
                </a:moveTo>
                <a:lnTo>
                  <a:pt x="6484970" y="0"/>
                </a:lnTo>
                <a:lnTo>
                  <a:pt x="6484970" y="3855481"/>
                </a:lnTo>
                <a:lnTo>
                  <a:pt x="0" y="3855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557" b="-15746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2379" y="4699709"/>
            <a:ext cx="6017823" cy="6406686"/>
          </a:xfrm>
          <a:custGeom>
            <a:avLst/>
            <a:gdLst/>
            <a:ahLst/>
            <a:cxnLst/>
            <a:rect l="l" t="t" r="r" b="b"/>
            <a:pathLst>
              <a:path w="6017823" h="6406686">
                <a:moveTo>
                  <a:pt x="0" y="0"/>
                </a:moveTo>
                <a:lnTo>
                  <a:pt x="6017823" y="0"/>
                </a:lnTo>
                <a:lnTo>
                  <a:pt x="6017823" y="6406686"/>
                </a:lnTo>
                <a:lnTo>
                  <a:pt x="0" y="64066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9355" y="154240"/>
            <a:ext cx="6114799" cy="4429333"/>
          </a:xfrm>
          <a:custGeom>
            <a:avLst/>
            <a:gdLst/>
            <a:ahLst/>
            <a:cxnLst/>
            <a:rect l="l" t="t" r="r" b="b"/>
            <a:pathLst>
              <a:path w="6114799" h="4429333">
                <a:moveTo>
                  <a:pt x="0" y="0"/>
                </a:moveTo>
                <a:lnTo>
                  <a:pt x="6114799" y="0"/>
                </a:lnTo>
                <a:lnTo>
                  <a:pt x="6114799" y="4429333"/>
                </a:lnTo>
                <a:lnTo>
                  <a:pt x="0" y="44293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46419" y="6192524"/>
            <a:ext cx="6484971" cy="4094476"/>
          </a:xfrm>
          <a:custGeom>
            <a:avLst/>
            <a:gdLst/>
            <a:ahLst/>
            <a:cxnLst/>
            <a:rect l="l" t="t" r="r" b="b"/>
            <a:pathLst>
              <a:path w="6484971" h="4094476">
                <a:moveTo>
                  <a:pt x="0" y="0"/>
                </a:moveTo>
                <a:lnTo>
                  <a:pt x="6484970" y="0"/>
                </a:lnTo>
                <a:lnTo>
                  <a:pt x="6484970" y="4094476"/>
                </a:lnTo>
                <a:lnTo>
                  <a:pt x="0" y="409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1756" b="-685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00704" y="144830"/>
            <a:ext cx="11713561" cy="2051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08"/>
              </a:lnSpc>
            </a:pPr>
            <a:r>
              <a:rPr lang="en-US" sz="5863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ЗНАКОМСТВО </a:t>
            </a:r>
          </a:p>
          <a:p>
            <a:pPr algn="l">
              <a:lnSpc>
                <a:spcPts val="8208"/>
              </a:lnSpc>
              <a:spcBef>
                <a:spcPct val="0"/>
              </a:spcBef>
            </a:pPr>
            <a:r>
              <a:rPr lang="en-US" sz="5863" b="1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С МАКСИМОМ ТАНКОМ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08474" y="2158074"/>
            <a:ext cx="5171348" cy="498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7"/>
              </a:lnSpc>
            </a:pP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многом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творческую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жизнь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поэтессы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повлияло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знакомство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с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Максимом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Танком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(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Евгением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Ивановичем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Скурко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). </a:t>
            </a:r>
          </a:p>
          <a:p>
            <a:pPr algn="just">
              <a:lnSpc>
                <a:spcPts val="2267"/>
              </a:lnSpc>
            </a:pPr>
            <a:endParaRPr lang="en-US" spc="5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67"/>
              </a:lnSpc>
            </a:pP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Впервые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Максим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Танк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встретились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осенью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1939 г., в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редакции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областной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газеты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«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Вілейская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праўда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»,                               а в 1945 г.,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после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письма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А.А.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Союз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писателей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БССР,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былое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знакомство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возобновилось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и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они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начали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переписываться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2267"/>
              </a:lnSpc>
            </a:pPr>
            <a:endParaRPr lang="en-US" spc="5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67"/>
              </a:lnSpc>
            </a:pP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Максим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Танк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для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поэтессы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главным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советчиком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прежде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всего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в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делах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53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литературных</a:t>
            </a:r>
            <a:r>
              <a:rPr lang="en-US" spc="53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 </a:t>
            </a:r>
          </a:p>
          <a:p>
            <a:pPr algn="just">
              <a:lnSpc>
                <a:spcPts val="2267"/>
              </a:lnSpc>
            </a:pPr>
            <a:endParaRPr lang="en-US" sz="1619" spc="5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2267"/>
              </a:lnSpc>
            </a:pPr>
            <a:endParaRPr lang="en-US" sz="1619" spc="53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808474" y="9040962"/>
            <a:ext cx="5922336" cy="81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7"/>
              </a:lnSpc>
            </a:pPr>
            <a:r>
              <a:rPr lang="en-US" sz="1619" spc="53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Письма М. Танка к А.А. Новик, 1960-1979-е гг.</a:t>
            </a:r>
          </a:p>
          <a:p>
            <a:pPr algn="just">
              <a:lnSpc>
                <a:spcPts val="2267"/>
              </a:lnSpc>
            </a:pPr>
            <a:endParaRPr lang="en-US" sz="1619" spc="53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  <a:p>
            <a:pPr algn="just">
              <a:lnSpc>
                <a:spcPts val="1987"/>
              </a:lnSpc>
            </a:pPr>
            <a:r>
              <a:rPr lang="en-US" sz="1419" spc="46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Ф.274 Оп.1 Д.25 Лл.1-4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945998"/>
            <a:ext cx="22606883" cy="19543113"/>
          </a:xfrm>
          <a:custGeom>
            <a:avLst/>
            <a:gdLst/>
            <a:ahLst/>
            <a:cxnLst/>
            <a:rect l="l" t="t" r="r" b="b"/>
            <a:pathLst>
              <a:path w="22606883" h="19543113">
                <a:moveTo>
                  <a:pt x="0" y="0"/>
                </a:moveTo>
                <a:lnTo>
                  <a:pt x="22606883" y="0"/>
                </a:lnTo>
                <a:lnTo>
                  <a:pt x="22606883" y="19543113"/>
                </a:lnTo>
                <a:lnTo>
                  <a:pt x="0" y="19543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 r="-6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01538" y="268655"/>
            <a:ext cx="1315523" cy="1520090"/>
          </a:xfrm>
          <a:custGeom>
            <a:avLst/>
            <a:gdLst/>
            <a:ahLst/>
            <a:cxnLst/>
            <a:rect l="l" t="t" r="r" b="b"/>
            <a:pathLst>
              <a:path w="1315523" h="1520090">
                <a:moveTo>
                  <a:pt x="0" y="0"/>
                </a:moveTo>
                <a:lnTo>
                  <a:pt x="1315524" y="0"/>
                </a:lnTo>
                <a:lnTo>
                  <a:pt x="1315524" y="1520090"/>
                </a:lnTo>
                <a:lnTo>
                  <a:pt x="0" y="1520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9622" y="0"/>
            <a:ext cx="8024398" cy="10287000"/>
          </a:xfrm>
          <a:custGeom>
            <a:avLst/>
            <a:gdLst/>
            <a:ahLst/>
            <a:cxnLst/>
            <a:rect l="l" t="t" r="r" b="b"/>
            <a:pathLst>
              <a:path w="8024398" h="10287000">
                <a:moveTo>
                  <a:pt x="0" y="0"/>
                </a:moveTo>
                <a:lnTo>
                  <a:pt x="8024398" y="0"/>
                </a:lnTo>
                <a:lnTo>
                  <a:pt x="80243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539622" y="5928059"/>
            <a:ext cx="8024398" cy="0"/>
          </a:xfrm>
          <a:prstGeom prst="line">
            <a:avLst/>
          </a:prstGeom>
          <a:ln w="28575" cap="flat">
            <a:solidFill>
              <a:srgbClr val="B423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0336022" y="3517333"/>
            <a:ext cx="5445382" cy="6245546"/>
          </a:xfrm>
          <a:custGeom>
            <a:avLst/>
            <a:gdLst/>
            <a:ahLst/>
            <a:cxnLst/>
            <a:rect l="l" t="t" r="r" b="b"/>
            <a:pathLst>
              <a:path w="5445382" h="6245546">
                <a:moveTo>
                  <a:pt x="0" y="0"/>
                </a:moveTo>
                <a:lnTo>
                  <a:pt x="5445382" y="0"/>
                </a:lnTo>
                <a:lnTo>
                  <a:pt x="5445382" y="6245546"/>
                </a:lnTo>
                <a:lnTo>
                  <a:pt x="0" y="6245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1" b="-2190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67276" y="6216674"/>
            <a:ext cx="8401174" cy="2658814"/>
          </a:xfrm>
          <a:custGeom>
            <a:avLst/>
            <a:gdLst/>
            <a:ahLst/>
            <a:cxnLst/>
            <a:rect l="l" t="t" r="r" b="b"/>
            <a:pathLst>
              <a:path w="8401174" h="2658814">
                <a:moveTo>
                  <a:pt x="0" y="0"/>
                </a:moveTo>
                <a:lnTo>
                  <a:pt x="8401174" y="0"/>
                </a:lnTo>
                <a:lnTo>
                  <a:pt x="8401174" y="2658814"/>
                </a:lnTo>
                <a:lnTo>
                  <a:pt x="0" y="26588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6540" b="-158781"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3415244" y="6791490"/>
            <a:ext cx="4575785" cy="0"/>
          </a:xfrm>
          <a:prstGeom prst="line">
            <a:avLst/>
          </a:prstGeom>
          <a:ln w="28575" cap="flat">
            <a:solidFill>
              <a:srgbClr val="B423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8858126" y="430448"/>
            <a:ext cx="11713561" cy="135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0"/>
              </a:lnSpc>
            </a:pPr>
            <a:r>
              <a:rPr lang="en-US" sz="4963" b="1" dirty="0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АДМИНИСТРАТИВНАЯ </a:t>
            </a:r>
          </a:p>
          <a:p>
            <a:pPr algn="l">
              <a:lnSpc>
                <a:spcPts val="5310"/>
              </a:lnSpc>
            </a:pPr>
            <a:r>
              <a:rPr lang="en-US" sz="4963" b="1" dirty="0">
                <a:solidFill>
                  <a:srgbClr val="F3E6D9">
                    <a:alpha val="85882"/>
                  </a:srgbClr>
                </a:solidFill>
                <a:latin typeface="TT Drugs Bold"/>
                <a:ea typeface="TT Drugs Bold"/>
                <a:cs typeface="TT Drugs Bold"/>
                <a:sym typeface="TT Drugs Bold"/>
              </a:rPr>
              <a:t>РАБОТА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58126" y="1788745"/>
            <a:ext cx="8401174" cy="1773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87"/>
              </a:lnSpc>
            </a:pP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 1948 г. в д.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Вороничи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организовали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колхоз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им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В.И.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Ленина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Его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председателем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избрали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Анну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Новик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 </a:t>
            </a:r>
          </a:p>
          <a:p>
            <a:pPr algn="just">
              <a:lnSpc>
                <a:spcPts val="1987"/>
              </a:lnSpc>
            </a:pP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Поэтесса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вспоминала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что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это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были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тяжелые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годы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,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но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понемногу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люди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справлялись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со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своими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задачами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1987"/>
              </a:lnSpc>
            </a:pP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В 1949 г.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Анна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Алексеевна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была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назначена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на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должность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председателя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Кузьмичского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 </a:t>
            </a:r>
            <a:r>
              <a:rPr lang="en-US" spc="46" dirty="0" err="1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сельсовета</a:t>
            </a:r>
            <a:r>
              <a:rPr lang="en-US" spc="46" dirty="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.</a:t>
            </a:r>
          </a:p>
          <a:p>
            <a:pPr algn="just">
              <a:lnSpc>
                <a:spcPts val="1987"/>
              </a:lnSpc>
            </a:pPr>
            <a:endParaRPr lang="en-US" sz="1419" spc="46" dirty="0">
              <a:solidFill>
                <a:srgbClr val="FFFFFF"/>
              </a:solidFill>
              <a:latin typeface="TT Drugs"/>
              <a:ea typeface="TT Drugs"/>
              <a:cs typeface="TT Drugs"/>
              <a:sym typeface="TT Drug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336022" y="9724779"/>
            <a:ext cx="9305749" cy="49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27"/>
              </a:lnSpc>
            </a:pPr>
            <a:r>
              <a:rPr lang="en-US" sz="1519" spc="50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Протоколы сессий Кузьмичского сельского Совета депутатов трудящихся</a:t>
            </a:r>
          </a:p>
          <a:p>
            <a:pPr algn="just">
              <a:lnSpc>
                <a:spcPts val="1847"/>
              </a:lnSpc>
            </a:pPr>
            <a:r>
              <a:rPr lang="en-US" sz="1319" spc="43">
                <a:solidFill>
                  <a:srgbClr val="FFFFFF"/>
                </a:solidFill>
                <a:latin typeface="TT Drugs"/>
                <a:ea typeface="TT Drugs"/>
                <a:cs typeface="TT Drugs"/>
                <a:sym typeface="TT Drugs"/>
              </a:rPr>
              <a:t>ЗГА в г. Молодечно Ф.1414 Оп.1 Д.6 Лл.13, 15,17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922889" y="7546081"/>
            <a:ext cx="4858514" cy="57150"/>
          </a:xfrm>
          <a:prstGeom prst="line">
            <a:avLst/>
          </a:prstGeom>
          <a:ln w="28575" cap="flat">
            <a:solidFill>
              <a:srgbClr val="B42326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1360</Words>
  <Application>Microsoft Office PowerPoint</Application>
  <PresentationFormat>Произвольный</PresentationFormat>
  <Paragraphs>121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TT Drugs Bold</vt:lpstr>
      <vt:lpstr>Gabriola</vt:lpstr>
      <vt:lpstr>Anastasia Script</vt:lpstr>
      <vt:lpstr>TT Drugs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Выдающиеся люди Беларуси</dc:title>
  <dc:creator>User</dc:creator>
  <cp:lastModifiedBy>User</cp:lastModifiedBy>
  <cp:revision>16</cp:revision>
  <dcterms:created xsi:type="dcterms:W3CDTF">2006-08-16T00:00:00Z</dcterms:created>
  <dcterms:modified xsi:type="dcterms:W3CDTF">2025-04-24T07:45:47Z</dcterms:modified>
  <dc:identifier>DAGkCCMxaXE</dc:identifier>
</cp:coreProperties>
</file>