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</p:sldIdLst>
  <p:sldSz cx="18288000" cy="10287000"/>
  <p:notesSz cx="6858000" cy="9144000"/>
  <p:embeddedFontLst>
    <p:embeddedFont>
      <p:font typeface="Kaushan Script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enor Sans" panose="020B0604020202020204" charset="-52"/>
      <p:regular r:id="rId19"/>
    </p:embeddedFont>
    <p:embeddedFont>
      <p:font typeface="IM Fell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51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0.jpeg"/><Relationship Id="rId4" Type="http://schemas.openxmlformats.org/officeDocument/2006/relationships/image" Target="../media/image7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460391"/>
            <a:ext cx="12492751" cy="8229600"/>
          </a:xfrm>
          <a:custGeom>
            <a:avLst/>
            <a:gdLst/>
            <a:ahLst/>
            <a:cxnLst/>
            <a:rect l="l" t="t" r="r" b="b"/>
            <a:pathLst>
              <a:path w="12492751" h="8229600">
                <a:moveTo>
                  <a:pt x="0" y="0"/>
                </a:moveTo>
                <a:lnTo>
                  <a:pt x="12492751" y="0"/>
                </a:lnTo>
                <a:lnTo>
                  <a:pt x="124927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37244" y="1243773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30" y="0"/>
                </a:lnTo>
                <a:lnTo>
                  <a:pt x="3152630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57278" y="8276091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9054877" y="5462247"/>
            <a:ext cx="10466900" cy="8229600"/>
          </a:xfrm>
          <a:custGeom>
            <a:avLst/>
            <a:gdLst/>
            <a:ahLst/>
            <a:cxnLst/>
            <a:rect l="l" t="t" r="r" b="b"/>
            <a:pathLst>
              <a:path w="10466900" h="8229600">
                <a:moveTo>
                  <a:pt x="0" y="0"/>
                </a:moveTo>
                <a:lnTo>
                  <a:pt x="10466900" y="0"/>
                </a:lnTo>
                <a:lnTo>
                  <a:pt x="10466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960304" y="7440103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786476" y="2688745"/>
            <a:ext cx="10465501" cy="377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56"/>
              </a:lnSpc>
            </a:pPr>
            <a:r>
              <a:rPr lang="en-US" sz="9369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Афганистан</a:t>
            </a:r>
            <a:r>
              <a:rPr lang="en-US" sz="9369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.</a:t>
            </a:r>
          </a:p>
          <a:p>
            <a:pPr algn="ctr">
              <a:lnSpc>
                <a:spcPts val="9994"/>
              </a:lnSpc>
            </a:pPr>
            <a:r>
              <a:rPr lang="en-US" sz="8000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До</a:t>
            </a:r>
            <a:r>
              <a:rPr lang="en-US" sz="80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востребования</a:t>
            </a:r>
            <a:r>
              <a:rPr lang="ru-RU" sz="80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.</a:t>
            </a:r>
          </a:p>
          <a:p>
            <a:pPr algn="ctr">
              <a:lnSpc>
                <a:spcPts val="9994"/>
              </a:lnSpc>
            </a:pPr>
            <a:r>
              <a:rPr lang="ru-RU" sz="3200" dirty="0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ГЕРОИ ВИЛЕЙСКОЙ ЗЕМЛИ</a:t>
            </a:r>
            <a:endParaRPr lang="en-US" sz="3200" dirty="0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82" b="-13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2983" y="564666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917237" y="1219830"/>
            <a:ext cx="3797763" cy="2475870"/>
          </a:xfrm>
          <a:custGeom>
            <a:avLst/>
            <a:gdLst/>
            <a:ahLst/>
            <a:cxnLst/>
            <a:rect l="l" t="t" r="r" b="b"/>
            <a:pathLst>
              <a:path w="8404650" h="6397436">
                <a:moveTo>
                  <a:pt x="0" y="0"/>
                </a:moveTo>
                <a:lnTo>
                  <a:pt x="8404650" y="0"/>
                </a:lnTo>
                <a:lnTo>
                  <a:pt x="8404650" y="6397437"/>
                </a:lnTo>
                <a:lnTo>
                  <a:pt x="0" y="6397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671" r="-2664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41036" y="3258334"/>
            <a:ext cx="3950163" cy="5043199"/>
          </a:xfrm>
          <a:custGeom>
            <a:avLst/>
            <a:gdLst/>
            <a:ahLst/>
            <a:cxnLst/>
            <a:rect l="l" t="t" r="r" b="b"/>
            <a:pathLst>
              <a:path w="3569822" h="5043199">
                <a:moveTo>
                  <a:pt x="0" y="0"/>
                </a:moveTo>
                <a:lnTo>
                  <a:pt x="3569822" y="0"/>
                </a:lnTo>
                <a:lnTo>
                  <a:pt x="3569822" y="5043199"/>
                </a:lnTo>
                <a:lnTo>
                  <a:pt x="0" y="50431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58965" y="6446262"/>
            <a:ext cx="3932234" cy="2620908"/>
          </a:xfrm>
          <a:custGeom>
            <a:avLst/>
            <a:gdLst/>
            <a:ahLst/>
            <a:cxnLst/>
            <a:rect l="l" t="t" r="r" b="b"/>
            <a:pathLst>
              <a:path w="5087713" h="2978173">
                <a:moveTo>
                  <a:pt x="0" y="0"/>
                </a:moveTo>
                <a:lnTo>
                  <a:pt x="5087713" y="0"/>
                </a:lnTo>
                <a:lnTo>
                  <a:pt x="5087713" y="2978173"/>
                </a:lnTo>
                <a:lnTo>
                  <a:pt x="0" y="2978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DDE843-9EC9-1252-E0DA-0FE24E19A7B0}"/>
              </a:ext>
            </a:extLst>
          </p:cNvPr>
          <p:cNvSpPr txBox="1"/>
          <p:nvPr/>
        </p:nvSpPr>
        <p:spPr>
          <a:xfrm>
            <a:off x="6819929" y="2663406"/>
            <a:ext cx="8967983" cy="487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Подвиги воинов-интернационалистов, проявленные смелость и мужество,  не забыты в Беларуси. Ветераны Афгана продолжают важнейшую миссию ветеранов Великой Отечественной войны, превращая слова о патриотизме, интернациональном и моральном долге в живые эмоции и истинные чувства.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Минска, в излучине реки Свислочь, воздвигнут мемориал «Остров Мужества и Скорби» в память о погибших при исполнении интернационального долга в Афганистане. Монументы и памятники воинам-интернационалистам установлены во многих населенных пунктах Беларуси.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82" b="-13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2983" y="564666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28530" y="1121270"/>
            <a:ext cx="5611967" cy="7615212"/>
          </a:xfrm>
          <a:custGeom>
            <a:avLst/>
            <a:gdLst/>
            <a:ahLst/>
            <a:cxnLst/>
            <a:rect l="l" t="t" r="r" b="b"/>
            <a:pathLst>
              <a:path w="6295644" h="8229600">
                <a:moveTo>
                  <a:pt x="0" y="0"/>
                </a:moveTo>
                <a:lnTo>
                  <a:pt x="6295644" y="0"/>
                </a:lnTo>
                <a:lnTo>
                  <a:pt x="62956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896600" y="1562100"/>
            <a:ext cx="5282596" cy="2926055"/>
          </a:xfrm>
          <a:custGeom>
            <a:avLst/>
            <a:gdLst/>
            <a:ahLst/>
            <a:cxnLst/>
            <a:rect l="l" t="t" r="r" b="b"/>
            <a:pathLst>
              <a:path w="7301231" h="3285554">
                <a:moveTo>
                  <a:pt x="0" y="0"/>
                </a:moveTo>
                <a:lnTo>
                  <a:pt x="7301232" y="0"/>
                </a:lnTo>
                <a:lnTo>
                  <a:pt x="7301232" y="3285555"/>
                </a:lnTo>
                <a:lnTo>
                  <a:pt x="0" y="3285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896600" y="4469717"/>
            <a:ext cx="5282596" cy="3721783"/>
          </a:xfrm>
          <a:custGeom>
            <a:avLst/>
            <a:gdLst/>
            <a:ahLst/>
            <a:cxnLst/>
            <a:rect l="l" t="t" r="r" b="b"/>
            <a:pathLst>
              <a:path w="5739796" h="3819573">
                <a:moveTo>
                  <a:pt x="0" y="0"/>
                </a:moveTo>
                <a:lnTo>
                  <a:pt x="5739796" y="0"/>
                </a:lnTo>
                <a:lnTo>
                  <a:pt x="5739796" y="3819573"/>
                </a:lnTo>
                <a:lnTo>
                  <a:pt x="0" y="38195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01E95-35F7-33C4-74C5-7182F60189CE}"/>
              </a:ext>
            </a:extLst>
          </p:cNvPr>
          <p:cNvSpPr txBox="1"/>
          <p:nvPr/>
        </p:nvSpPr>
        <p:spPr>
          <a:xfrm>
            <a:off x="7176129" y="1259102"/>
            <a:ext cx="3503703" cy="795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Вилейского района находится без малого 340 исторических, архитектурных, археологических и геологических памятников. Каждый из них является не только объектом общественной памяти, но и способом сохранения истории для будущих поколений. А значимая дата 15 февраля – повод рассказать об одном из них – памятнике воинам-интернационалистам, который расположен в мемориальной зоне городского парка Вилейки. Памятный знак был установлен в 2014 году – четырехгранная конструкция высотой три метра. Примечательно, что на одной из её сторон есть коллаж – на горную вершину поднимаются воины-афганцы. Эта композиция была скомбинирована из двух фотографий воина-интернационалиста Валерия Соколенко. А в составлении пронизывающих надписей принимали участие сами «афганцы».</a:t>
            </a:r>
            <a:endParaRPr lang="ru-RU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3000" y="1488556"/>
            <a:ext cx="15787783" cy="8074544"/>
          </a:xfrm>
          <a:custGeom>
            <a:avLst/>
            <a:gdLst/>
            <a:ahLst/>
            <a:cxnLst/>
            <a:rect l="l" t="t" r="r" b="b"/>
            <a:pathLst>
              <a:path w="11096603" h="7309887">
                <a:moveTo>
                  <a:pt x="0" y="0"/>
                </a:moveTo>
                <a:lnTo>
                  <a:pt x="11096604" y="0"/>
                </a:lnTo>
                <a:lnTo>
                  <a:pt x="11096604" y="7309888"/>
                </a:lnTo>
                <a:lnTo>
                  <a:pt x="0" y="7309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89958" y="1488556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30" y="0"/>
                </a:lnTo>
                <a:lnTo>
                  <a:pt x="3152630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341946" y="77077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879853" y="2680645"/>
            <a:ext cx="4533721" cy="5935102"/>
          </a:xfrm>
          <a:custGeom>
            <a:avLst/>
            <a:gdLst/>
            <a:ahLst/>
            <a:cxnLst/>
            <a:rect l="l" t="t" r="r" b="b"/>
            <a:pathLst>
              <a:path w="6862312" h="6356217">
                <a:moveTo>
                  <a:pt x="0" y="0"/>
                </a:moveTo>
                <a:lnTo>
                  <a:pt x="6862313" y="0"/>
                </a:lnTo>
                <a:lnTo>
                  <a:pt x="6862313" y="6356216"/>
                </a:lnTo>
                <a:lnTo>
                  <a:pt x="0" y="6356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E1F59-5AD3-B006-EC05-8A5E1A947446}"/>
              </a:ext>
            </a:extLst>
          </p:cNvPr>
          <p:cNvSpPr txBox="1"/>
          <p:nvPr/>
        </p:nvSpPr>
        <p:spPr>
          <a:xfrm>
            <a:off x="2571952" y="3252192"/>
            <a:ext cx="773640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«Война свои подарки раздала: </a:t>
            </a:r>
            <a:b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 звезда на грудь, кому на холмик, </a:t>
            </a:r>
            <a:b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Кого-то развенчала догола, </a:t>
            </a:r>
            <a:b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кто-то вписан в жизни многотомник. </a:t>
            </a:r>
            <a:b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 десять или двадцать лет пройдет, </a:t>
            </a:r>
            <a:b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время врачевать умеет раны, </a:t>
            </a:r>
            <a:b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помнить тех, кто не придет, </a:t>
            </a:r>
            <a:b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нам забывать Афганистана…»</a:t>
            </a:r>
            <a:endParaRPr lang="ru-RU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17813" y="-6201131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182" b="-1318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81200" y="1167400"/>
            <a:ext cx="14249400" cy="3960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Подвиги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в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Афганистане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сродни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подвигам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воинов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Великой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Отечественной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войны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.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Об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этой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войне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написано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множество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книг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,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посвященных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трагическим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событиям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,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мужеству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и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подвигу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наших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en-US" dirty="0" err="1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солдат</a:t>
            </a:r>
            <a:r>
              <a:rPr lang="en-US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.</a:t>
            </a:r>
            <a:r>
              <a:rPr lang="ru-RU" dirty="0">
                <a:solidFill>
                  <a:srgbClr val="221F1B"/>
                </a:solidFill>
                <a:latin typeface="IM Fell"/>
                <a:ea typeface="IM Fell"/>
                <a:cs typeface="IM Fell"/>
                <a:sym typeface="IM Fell"/>
              </a:rPr>
              <a:t> 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лет 1 месяц и 18 дней – 2 238 дней и ночей длилась Афганская операция Советского Союза. За плечами более 600 000 тысяч солдат и офицеров остались годы боевых действий, товарищеской взаимопомощи и настоящей мужской дружбы.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14 500 погибших, более 7 000 инвалидов, 311 пропавших без вести и в плену.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Пламя Афганской войны зажгло 86 звёзд Героев Советского Союза, тысячи солдат и офицеров награждены орденами и медалями. Дорогами войны прошли 28 832 гражданина Беларуси. 721 человек сложили голову на чужбине, 718 стали инвалидами, 12 пропали без вести. Беларусь гордится 7 героями Советского Союза.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980"/>
              </a:lnSpc>
            </a:pPr>
            <a:endParaRPr lang="en-US" sz="3373" dirty="0">
              <a:solidFill>
                <a:srgbClr val="221F1B"/>
              </a:solidFill>
              <a:latin typeface="IM Fell"/>
              <a:ea typeface="IM Fell"/>
              <a:cs typeface="IM Fell"/>
              <a:sym typeface="IM Fell"/>
            </a:endParaRPr>
          </a:p>
          <a:p>
            <a:pPr algn="ctr">
              <a:lnSpc>
                <a:spcPts val="3980"/>
              </a:lnSpc>
            </a:pPr>
            <a:endParaRPr lang="en-US" sz="3373" dirty="0">
              <a:solidFill>
                <a:srgbClr val="221F1B"/>
              </a:solidFill>
              <a:latin typeface="IM Fell"/>
              <a:ea typeface="IM Fell"/>
              <a:cs typeface="IM Fell"/>
              <a:sym typeface="IM Fell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511165" y="3617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4317656" y="3848100"/>
            <a:ext cx="9652688" cy="5410200"/>
          </a:xfrm>
          <a:custGeom>
            <a:avLst/>
            <a:gdLst/>
            <a:ahLst/>
            <a:cxnLst/>
            <a:rect l="l" t="t" r="r" b="b"/>
            <a:pathLst>
              <a:path w="9652688" h="5777267">
                <a:moveTo>
                  <a:pt x="0" y="0"/>
                </a:moveTo>
                <a:lnTo>
                  <a:pt x="9652688" y="0"/>
                </a:lnTo>
                <a:lnTo>
                  <a:pt x="9652688" y="5777267"/>
                </a:lnTo>
                <a:lnTo>
                  <a:pt x="0" y="57772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29" r="-829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182" b="-1318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80215" y="188429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5018876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595754" y="3100477"/>
            <a:ext cx="4475992" cy="5929223"/>
          </a:xfrm>
          <a:custGeom>
            <a:avLst/>
            <a:gdLst/>
            <a:ahLst/>
            <a:cxnLst/>
            <a:rect l="l" t="t" r="r" b="b"/>
            <a:pathLst>
              <a:path w="4797994" h="6187577">
                <a:moveTo>
                  <a:pt x="0" y="0"/>
                </a:moveTo>
                <a:lnTo>
                  <a:pt x="4797994" y="0"/>
                </a:lnTo>
                <a:lnTo>
                  <a:pt x="4797994" y="6187577"/>
                </a:lnTo>
                <a:lnTo>
                  <a:pt x="0" y="61875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15382" y="3165030"/>
            <a:ext cx="4354516" cy="5687805"/>
          </a:xfrm>
          <a:custGeom>
            <a:avLst/>
            <a:gdLst/>
            <a:ahLst/>
            <a:cxnLst/>
            <a:rect l="l" t="t" r="r" b="b"/>
            <a:pathLst>
              <a:path w="4354516" h="6356958">
                <a:moveTo>
                  <a:pt x="0" y="0"/>
                </a:moveTo>
                <a:lnTo>
                  <a:pt x="4354516" y="0"/>
                </a:lnTo>
                <a:lnTo>
                  <a:pt x="4354516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83347" y="3120648"/>
            <a:ext cx="7247560" cy="5480967"/>
          </a:xfrm>
          <a:custGeom>
            <a:avLst/>
            <a:gdLst/>
            <a:ahLst/>
            <a:cxnLst/>
            <a:rect l="l" t="t" r="r" b="b"/>
            <a:pathLst>
              <a:path w="7247560" h="5480967">
                <a:moveTo>
                  <a:pt x="0" y="0"/>
                </a:moveTo>
                <a:lnTo>
                  <a:pt x="7247559" y="0"/>
                </a:lnTo>
                <a:lnTo>
                  <a:pt x="7247559" y="5480967"/>
                </a:lnTo>
                <a:lnTo>
                  <a:pt x="0" y="5480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91744" y="8366126"/>
            <a:ext cx="11749576" cy="1007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Список</a:t>
            </a:r>
            <a:r>
              <a:rPr lang="en-US" sz="16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16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уроженцев</a:t>
            </a:r>
            <a:r>
              <a:rPr lang="en-US" sz="16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г. </a:t>
            </a:r>
            <a:r>
              <a:rPr lang="en-US" sz="16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Вилейка</a:t>
            </a:r>
            <a:r>
              <a:rPr lang="en-US" sz="16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и </a:t>
            </a:r>
            <a:r>
              <a:rPr lang="en-US" sz="16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Вилейского</a:t>
            </a:r>
            <a:r>
              <a:rPr lang="en-US" sz="16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16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района</a:t>
            </a:r>
            <a:r>
              <a:rPr lang="en-US" sz="16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,</a:t>
            </a:r>
          </a:p>
          <a:p>
            <a:pPr algn="ctr">
              <a:spcBef>
                <a:spcPct val="0"/>
              </a:spcBef>
            </a:pPr>
            <a:r>
              <a:rPr lang="en-US" sz="16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проходивших</a:t>
            </a:r>
            <a:r>
              <a:rPr lang="en-US" sz="16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16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службу</a:t>
            </a:r>
            <a:r>
              <a:rPr lang="en-US" sz="16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в </a:t>
            </a:r>
            <a:r>
              <a:rPr lang="en-US" sz="16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Афганистане</a:t>
            </a:r>
            <a:r>
              <a:rPr lang="en-US" sz="16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</a:p>
          <a:p>
            <a:pPr algn="ctr">
              <a:lnSpc>
                <a:spcPts val="4012"/>
              </a:lnSpc>
              <a:spcBef>
                <a:spcPct val="0"/>
              </a:spcBef>
            </a:pPr>
            <a:r>
              <a:rPr lang="en-US" sz="34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D01213-51FE-F2C7-49D4-EC6F5EF03583}"/>
              </a:ext>
            </a:extLst>
          </p:cNvPr>
          <p:cNvSpPr txBox="1"/>
          <p:nvPr/>
        </p:nvSpPr>
        <p:spPr>
          <a:xfrm>
            <a:off x="2013817" y="1417538"/>
            <a:ext cx="14025246" cy="1339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учреждении «Зональный государственный архив в г. Молодечно» на хранении находятся документы, содержащие Списки уроженцев Вилейки и Вилейского района, проходивших службу в Афганистане. Они помогают сохранить память о ветеранах и их заслугах.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82" b="-13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35370" y="300402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1257830" y="2207743"/>
            <a:ext cx="5414089" cy="7303998"/>
          </a:xfrm>
          <a:custGeom>
            <a:avLst/>
            <a:gdLst/>
            <a:ahLst/>
            <a:cxnLst/>
            <a:rect l="l" t="t" r="r" b="b"/>
            <a:pathLst>
              <a:path w="5414089" h="7303998">
                <a:moveTo>
                  <a:pt x="0" y="0"/>
                </a:moveTo>
                <a:lnTo>
                  <a:pt x="5414089" y="0"/>
                </a:lnTo>
                <a:lnTo>
                  <a:pt x="5414089" y="7303998"/>
                </a:lnTo>
                <a:lnTo>
                  <a:pt x="0" y="73039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57535" y="1151738"/>
            <a:ext cx="13960034" cy="1056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  <a:spcBef>
                <a:spcPct val="0"/>
              </a:spcBef>
            </a:pPr>
            <a:r>
              <a:rPr lang="en-US" sz="7000">
                <a:solidFill>
                  <a:srgbClr val="433D35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Коледа Николай Алексеевич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05808" y="2481532"/>
            <a:ext cx="6725201" cy="65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2"/>
              </a:lnSpc>
              <a:spcBef>
                <a:spcPct val="0"/>
              </a:spcBef>
            </a:pPr>
            <a:r>
              <a:rPr lang="en-US" sz="4400">
                <a:solidFill>
                  <a:srgbClr val="433D35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(1965-1984 гг.)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99264" y="3783509"/>
            <a:ext cx="8506178" cy="4647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 из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героев – 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уроженец вилейской земли, Коледа Николай Алексеевич. Родился в д. Лески 2 января 1965 г. Родители Марфа Николаевна и Алексей Константинович. В 1979 г. окончил 8 классов </a:t>
            </a:r>
            <a:r>
              <a:rPr lang="ru-RU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Ижской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средней школы, в 1983 г. – Вилейское ПТУ № 16. Работал в колхозе "Красное Знамя". В Вооруженные Силы СССР призван 29 сентября 1983 г. Рядовой, стрелок-гранатометчик. В Республике Афганистан – с января 1984. Неоднократно принимал участие в боевых операциях, при этом действовал смело и решительно. 24 мая 1984 г. мотострелковая рота, в которой он проходил службу, при выдвижении в назначенный район была обстреляна. В завязавшемся бою Николай Алексеевич погиб. За мужество и отвагу награжден орденом Красного Знамени (посмертно). Похоронен на Родине.</a:t>
            </a:r>
            <a:endParaRPr lang="ru-R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82" b="-13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2983" y="564666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480983" y="1084605"/>
            <a:ext cx="10677892" cy="7554609"/>
          </a:xfrm>
          <a:custGeom>
            <a:avLst/>
            <a:gdLst/>
            <a:ahLst/>
            <a:cxnLst/>
            <a:rect l="l" t="t" r="r" b="b"/>
            <a:pathLst>
              <a:path w="10677892" h="7554609">
                <a:moveTo>
                  <a:pt x="0" y="0"/>
                </a:moveTo>
                <a:lnTo>
                  <a:pt x="10677892" y="0"/>
                </a:lnTo>
                <a:lnTo>
                  <a:pt x="10677892" y="7554609"/>
                </a:lnTo>
                <a:lnTo>
                  <a:pt x="0" y="75546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514600" y="8280488"/>
            <a:ext cx="8315027" cy="85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  <a:spcBef>
                <a:spcPct val="0"/>
              </a:spcBef>
            </a:pPr>
            <a:r>
              <a:rPr lang="en-US" sz="34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Родные</a:t>
            </a:r>
            <a:r>
              <a:rPr lang="en-US" sz="34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34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возле</a:t>
            </a:r>
            <a:r>
              <a:rPr lang="en-US" sz="34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34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могилы</a:t>
            </a:r>
            <a:r>
              <a:rPr lang="en-US" sz="34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34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Николая</a:t>
            </a:r>
            <a:r>
              <a:rPr lang="en-US" sz="34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34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Коледы</a:t>
            </a:r>
            <a:endParaRPr lang="en-US" sz="3400" dirty="0">
              <a:solidFill>
                <a:srgbClr val="221F1B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algn="ctr">
              <a:lnSpc>
                <a:spcPts val="3186"/>
              </a:lnSpc>
              <a:spcBef>
                <a:spcPct val="0"/>
              </a:spcBef>
            </a:pPr>
            <a:r>
              <a:rPr lang="en-US" sz="10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Фотография</a:t>
            </a:r>
            <a:r>
              <a:rPr lang="en-US" sz="10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ru-RU" sz="10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заимствована из открытых источников</a:t>
            </a:r>
            <a:endParaRPr lang="en-US" sz="1000" dirty="0">
              <a:solidFill>
                <a:srgbClr val="221F1B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121BC-4EE3-E88F-CDE8-07A6B8B10F84}"/>
              </a:ext>
            </a:extLst>
          </p:cNvPr>
          <p:cNvSpPr txBox="1"/>
          <p:nvPr/>
        </p:nvSpPr>
        <p:spPr>
          <a:xfrm>
            <a:off x="12344400" y="1836027"/>
            <a:ext cx="3810000" cy="61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воспоминаний школьного товарища Геннадия Смоленского: «Я учился в 9—10 классе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Ижской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СШ, а Коля в это время учился в 7—8 классе. Два года жили в одной комнате в интернате при школе, кровати были рядом. Я помню, как нам, старшеклассникам, было стыдно, когда он, моложе нас, решил соорудить турник. И с того времени по сей день стоит турник Коли Коледы. Он был сильный и выносливый паренёк. В интернат из дома (6 км) он добирался зимой на лыжах, а весной и осенью — на велосипеде. Все считали его молчаливым. Но я ведь знал, какой он шутник и выдумщик... Очень вежливым был...»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82" b="-13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2983" y="564666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1036383">
            <a:off x="9824868" y="3010540"/>
            <a:ext cx="6100082" cy="6737926"/>
          </a:xfrm>
          <a:custGeom>
            <a:avLst/>
            <a:gdLst/>
            <a:ahLst/>
            <a:cxnLst/>
            <a:rect l="l" t="t" r="r" b="b"/>
            <a:pathLst>
              <a:path w="7157939" h="7953266">
                <a:moveTo>
                  <a:pt x="0" y="0"/>
                </a:moveTo>
                <a:lnTo>
                  <a:pt x="7157939" y="0"/>
                </a:lnTo>
                <a:lnTo>
                  <a:pt x="7157939" y="7953265"/>
                </a:lnTo>
                <a:lnTo>
                  <a:pt x="0" y="79532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412022">
            <a:off x="769195" y="361307"/>
            <a:ext cx="8691612" cy="7724671"/>
          </a:xfrm>
          <a:custGeom>
            <a:avLst/>
            <a:gdLst/>
            <a:ahLst/>
            <a:cxnLst/>
            <a:rect l="l" t="t" r="r" b="b"/>
            <a:pathLst>
              <a:path w="8691612" h="7724671">
                <a:moveTo>
                  <a:pt x="0" y="0"/>
                </a:moveTo>
                <a:lnTo>
                  <a:pt x="8691613" y="0"/>
                </a:lnTo>
                <a:lnTo>
                  <a:pt x="8691613" y="7724670"/>
                </a:lnTo>
                <a:lnTo>
                  <a:pt x="0" y="77246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71033" y="3636957"/>
            <a:ext cx="4149660" cy="5387144"/>
          </a:xfrm>
          <a:custGeom>
            <a:avLst/>
            <a:gdLst/>
            <a:ahLst/>
            <a:cxnLst/>
            <a:rect l="l" t="t" r="r" b="b"/>
            <a:pathLst>
              <a:path w="4528100" h="6055939">
                <a:moveTo>
                  <a:pt x="0" y="0"/>
                </a:moveTo>
                <a:lnTo>
                  <a:pt x="4528100" y="0"/>
                </a:lnTo>
                <a:lnTo>
                  <a:pt x="4528100" y="6055938"/>
                </a:lnTo>
                <a:lnTo>
                  <a:pt x="0" y="6055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28E8B74-5E11-3E9B-D199-92CA740197CA}"/>
              </a:ext>
            </a:extLst>
          </p:cNvPr>
          <p:cNvSpPr/>
          <p:nvPr/>
        </p:nvSpPr>
        <p:spPr>
          <a:xfrm rot="6980484">
            <a:off x="-5233451" y="6279782"/>
            <a:ext cx="10466900" cy="8229600"/>
          </a:xfrm>
          <a:custGeom>
            <a:avLst/>
            <a:gdLst/>
            <a:ahLst/>
            <a:cxnLst/>
            <a:rect l="l" t="t" r="r" b="b"/>
            <a:pathLst>
              <a:path w="10466900" h="8229600">
                <a:moveTo>
                  <a:pt x="0" y="0"/>
                </a:moveTo>
                <a:lnTo>
                  <a:pt x="10466900" y="0"/>
                </a:lnTo>
                <a:lnTo>
                  <a:pt x="10466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AF26B-916D-B528-2545-3288D22C49B9}"/>
              </a:ext>
            </a:extLst>
          </p:cNvPr>
          <p:cNvSpPr txBox="1"/>
          <p:nvPr/>
        </p:nvSpPr>
        <p:spPr>
          <a:xfrm>
            <a:off x="8775656" y="1518336"/>
            <a:ext cx="7543618" cy="2111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Уникальную информацию о конкретных битвах, условиях жизни на фронте, а также о взаимоотношениях между солдатами и их семьями содержат фронтовые письма.  Многие из них пережили тех, кто их писал. Их ожидали с нетерпением, бесконечно перечитывали, помнили наизусть.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нетерпением ждали писем из Афганистана семьи советских солдат и офицеров, исполнявших интернациональный долг. 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82" b="-13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2983" y="564666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600201" y="1464914"/>
            <a:ext cx="8458200" cy="5557812"/>
          </a:xfrm>
          <a:custGeom>
            <a:avLst/>
            <a:gdLst/>
            <a:ahLst/>
            <a:cxnLst/>
            <a:rect l="l" t="t" r="r" b="b"/>
            <a:pathLst>
              <a:path w="14039767" h="8301012">
                <a:moveTo>
                  <a:pt x="0" y="0"/>
                </a:moveTo>
                <a:lnTo>
                  <a:pt x="14039766" y="0"/>
                </a:lnTo>
                <a:lnTo>
                  <a:pt x="14039766" y="8301012"/>
                </a:lnTo>
                <a:lnTo>
                  <a:pt x="0" y="83010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D77FB-F177-7F0F-15B1-DC46C056D556}"/>
              </a:ext>
            </a:extLst>
          </p:cNvPr>
          <p:cNvSpPr txBox="1"/>
          <p:nvPr/>
        </p:nvSpPr>
        <p:spPr>
          <a:xfrm>
            <a:off x="10439400" y="1464914"/>
            <a:ext cx="5867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Из писем воинов-интернационалистов:</a:t>
            </a:r>
          </a:p>
          <a:p>
            <a:endParaRPr lang="ru-RU" dirty="0"/>
          </a:p>
          <a:p>
            <a:r>
              <a:rPr lang="ru-RU" sz="18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«Вот уже 365 дней как меня не было дома. Кажется, что за это время можно отвыкнуть, но я никак не могу. Все время хожу с тоской по вам, по дому, по друзьям. Хотя и здесь есть друзья (вернее, один с Ульяновска), но все равно мне дороже всех друзья детства. Часто вспоминаю школу, учителей, и представляешь, мама, какая большая разница между армией и школой. Здесь все иначе - от мелочей и т. д., и учителя здесь другие, вернее, как вода отличается от земли. Вспоминая юность (я себя считаю уже взрослым, хотя годов еще мало, но кто здесь служит, тот быстро взрослеет и даже седеет), возникает одно желание: посидеть в кругу родных и школьных друзей, сесть за парту, поплакать, но до дому еще целых 365 дней».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23AE9-A1F4-DE70-A419-A0FB24D9060C}"/>
              </a:ext>
            </a:extLst>
          </p:cNvPr>
          <p:cNvSpPr txBox="1"/>
          <p:nvPr/>
        </p:nvSpPr>
        <p:spPr>
          <a:xfrm>
            <a:off x="2269013" y="7235621"/>
            <a:ext cx="12320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«Папа, ты спрашиваешь, как идет у меня служба. Так вот, идет она у меня отлично. Да, папа, и ты служил, и я служу, и все служили. Но, отец, ты правильно заметил, что наши службы не похожи - вы стреляли по мишеням, мы тоже стреляем по мишеням, только по живым. И здесь у нас идет война, партизанская война».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82" b="-13182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9014406" y="-1353602"/>
            <a:ext cx="147482" cy="9652437"/>
          </a:xfrm>
          <a:custGeom>
            <a:avLst/>
            <a:gdLst/>
            <a:ahLst/>
            <a:cxnLst/>
            <a:rect l="l" t="t" r="r" b="b"/>
            <a:pathLst>
              <a:path w="147482" h="9652437">
                <a:moveTo>
                  <a:pt x="0" y="0"/>
                </a:moveTo>
                <a:lnTo>
                  <a:pt x="147481" y="0"/>
                </a:lnTo>
                <a:lnTo>
                  <a:pt x="147481" y="9652437"/>
                </a:lnTo>
                <a:lnTo>
                  <a:pt x="0" y="96524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79526" r="-113640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16416" y="3086266"/>
            <a:ext cx="914439" cy="772701"/>
          </a:xfrm>
          <a:custGeom>
            <a:avLst/>
            <a:gdLst/>
            <a:ahLst/>
            <a:cxnLst/>
            <a:rect l="l" t="t" r="r" b="b"/>
            <a:pathLst>
              <a:path w="914439" h="772701">
                <a:moveTo>
                  <a:pt x="0" y="0"/>
                </a:moveTo>
                <a:lnTo>
                  <a:pt x="914438" y="0"/>
                </a:lnTo>
                <a:lnTo>
                  <a:pt x="914438" y="772701"/>
                </a:lnTo>
                <a:lnTo>
                  <a:pt x="0" y="772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86781" y="3086266"/>
            <a:ext cx="914439" cy="772701"/>
          </a:xfrm>
          <a:custGeom>
            <a:avLst/>
            <a:gdLst/>
            <a:ahLst/>
            <a:cxnLst/>
            <a:rect l="l" t="t" r="r" b="b"/>
            <a:pathLst>
              <a:path w="914439" h="772701">
                <a:moveTo>
                  <a:pt x="0" y="0"/>
                </a:moveTo>
                <a:lnTo>
                  <a:pt x="914438" y="0"/>
                </a:lnTo>
                <a:lnTo>
                  <a:pt x="914438" y="772701"/>
                </a:lnTo>
                <a:lnTo>
                  <a:pt x="0" y="772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57146" y="3086266"/>
            <a:ext cx="914439" cy="772701"/>
          </a:xfrm>
          <a:custGeom>
            <a:avLst/>
            <a:gdLst/>
            <a:ahLst/>
            <a:cxnLst/>
            <a:rect l="l" t="t" r="r" b="b"/>
            <a:pathLst>
              <a:path w="914439" h="772701">
                <a:moveTo>
                  <a:pt x="0" y="0"/>
                </a:moveTo>
                <a:lnTo>
                  <a:pt x="914438" y="0"/>
                </a:lnTo>
                <a:lnTo>
                  <a:pt x="914438" y="772701"/>
                </a:lnTo>
                <a:lnTo>
                  <a:pt x="0" y="7727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82983" y="564666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380743" y="848415"/>
            <a:ext cx="4410457" cy="3243890"/>
          </a:xfrm>
          <a:custGeom>
            <a:avLst/>
            <a:gdLst/>
            <a:ahLst/>
            <a:cxnLst/>
            <a:rect l="l" t="t" r="r" b="b"/>
            <a:pathLst>
              <a:path w="7210192" h="4497357">
                <a:moveTo>
                  <a:pt x="0" y="0"/>
                </a:moveTo>
                <a:lnTo>
                  <a:pt x="7210192" y="0"/>
                </a:lnTo>
                <a:lnTo>
                  <a:pt x="7210192" y="4497357"/>
                </a:lnTo>
                <a:lnTo>
                  <a:pt x="0" y="44973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29585" y="848413"/>
            <a:ext cx="4370325" cy="3243891"/>
          </a:xfrm>
          <a:custGeom>
            <a:avLst/>
            <a:gdLst/>
            <a:ahLst/>
            <a:cxnLst/>
            <a:rect l="l" t="t" r="r" b="b"/>
            <a:pathLst>
              <a:path w="6592776" h="4581979">
                <a:moveTo>
                  <a:pt x="0" y="0"/>
                </a:moveTo>
                <a:lnTo>
                  <a:pt x="6592776" y="0"/>
                </a:lnTo>
                <a:lnTo>
                  <a:pt x="6592776" y="4581979"/>
                </a:lnTo>
                <a:lnTo>
                  <a:pt x="0" y="4581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613112" y="855135"/>
            <a:ext cx="4410457" cy="3243891"/>
          </a:xfrm>
          <a:custGeom>
            <a:avLst/>
            <a:gdLst/>
            <a:ahLst/>
            <a:cxnLst/>
            <a:rect l="l" t="t" r="r" b="b"/>
            <a:pathLst>
              <a:path w="6992267" h="4623637">
                <a:moveTo>
                  <a:pt x="0" y="0"/>
                </a:moveTo>
                <a:lnTo>
                  <a:pt x="6992267" y="0"/>
                </a:lnTo>
                <a:lnTo>
                  <a:pt x="6992267" y="4623637"/>
                </a:lnTo>
                <a:lnTo>
                  <a:pt x="0" y="46236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14277" y="848412"/>
            <a:ext cx="3813016" cy="3243891"/>
          </a:xfrm>
          <a:custGeom>
            <a:avLst/>
            <a:gdLst/>
            <a:ahLst/>
            <a:cxnLst/>
            <a:rect l="l" t="t" r="r" b="b"/>
            <a:pathLst>
              <a:path w="6837171" h="4623637">
                <a:moveTo>
                  <a:pt x="0" y="0"/>
                </a:moveTo>
                <a:lnTo>
                  <a:pt x="6837170" y="0"/>
                </a:lnTo>
                <a:lnTo>
                  <a:pt x="6837170" y="4623637"/>
                </a:lnTo>
                <a:lnTo>
                  <a:pt x="0" y="46236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7C488E-E475-CF4B-9E99-6B45B5FBD4E9}"/>
              </a:ext>
            </a:extLst>
          </p:cNvPr>
          <p:cNvSpPr txBox="1"/>
          <p:nvPr/>
        </p:nvSpPr>
        <p:spPr>
          <a:xfrm>
            <a:off x="2286000" y="4457700"/>
            <a:ext cx="13030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февраля 1989 года, военнослужащие, воевавшие в Афганистане, вернулись на Родину. Последними вышли с афганской территории спецназовцы и пограничники, прикрывавшие вывод войск. Афганские события разворачивались во времена существования Советского Союза, объединявшего народы различных национальностей. Служили в Афганистане представители всех республик, в том числе и белорусы. Память о людях, принимавших участие в сложной афганской войне, увековечена Указом Президента в марте 1998 года (№157 от 26.03.1998).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380" r="-531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815" y="957288"/>
            <a:ext cx="16060371" cy="8372424"/>
          </a:xfrm>
          <a:custGeom>
            <a:avLst/>
            <a:gdLst/>
            <a:ahLst/>
            <a:cxnLst/>
            <a:rect l="l" t="t" r="r" b="b"/>
            <a:pathLst>
              <a:path w="16060371" h="8372424">
                <a:moveTo>
                  <a:pt x="0" y="0"/>
                </a:moveTo>
                <a:lnTo>
                  <a:pt x="16060370" y="0"/>
                </a:lnTo>
                <a:lnTo>
                  <a:pt x="16060370" y="8372424"/>
                </a:lnTo>
                <a:lnTo>
                  <a:pt x="0" y="8372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182" b="-131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41016" y="-6021857"/>
            <a:ext cx="7560945" cy="8229600"/>
          </a:xfrm>
          <a:custGeom>
            <a:avLst/>
            <a:gdLst/>
            <a:ahLst/>
            <a:cxnLst/>
            <a:rect l="l" t="t" r="r" b="b"/>
            <a:pathLst>
              <a:path w="7560945" h="8229600">
                <a:moveTo>
                  <a:pt x="0" y="0"/>
                </a:moveTo>
                <a:lnTo>
                  <a:pt x="7560945" y="0"/>
                </a:lnTo>
                <a:lnTo>
                  <a:pt x="756094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2983" y="564666"/>
            <a:ext cx="3152630" cy="1907341"/>
          </a:xfrm>
          <a:custGeom>
            <a:avLst/>
            <a:gdLst/>
            <a:ahLst/>
            <a:cxnLst/>
            <a:rect l="l" t="t" r="r" b="b"/>
            <a:pathLst>
              <a:path w="3152630" h="1907341">
                <a:moveTo>
                  <a:pt x="0" y="0"/>
                </a:moveTo>
                <a:lnTo>
                  <a:pt x="3152629" y="0"/>
                </a:lnTo>
                <a:lnTo>
                  <a:pt x="3152629" y="1907341"/>
                </a:lnTo>
                <a:lnTo>
                  <a:pt x="0" y="1907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55156" y="8736482"/>
            <a:ext cx="2507504" cy="1550518"/>
          </a:xfrm>
          <a:custGeom>
            <a:avLst/>
            <a:gdLst/>
            <a:ahLst/>
            <a:cxnLst/>
            <a:rect l="l" t="t" r="r" b="b"/>
            <a:pathLst>
              <a:path w="2507504" h="1550518">
                <a:moveTo>
                  <a:pt x="0" y="0"/>
                </a:moveTo>
                <a:lnTo>
                  <a:pt x="2507504" y="0"/>
                </a:lnTo>
                <a:lnTo>
                  <a:pt x="2507504" y="1550518"/>
                </a:lnTo>
                <a:lnTo>
                  <a:pt x="0" y="15505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4960304" y="7900494"/>
            <a:ext cx="2875308" cy="2386506"/>
          </a:xfrm>
          <a:custGeom>
            <a:avLst/>
            <a:gdLst/>
            <a:ahLst/>
            <a:cxnLst/>
            <a:rect l="l" t="t" r="r" b="b"/>
            <a:pathLst>
              <a:path w="2875308" h="2386506">
                <a:moveTo>
                  <a:pt x="0" y="0"/>
                </a:moveTo>
                <a:lnTo>
                  <a:pt x="2875308" y="0"/>
                </a:lnTo>
                <a:lnTo>
                  <a:pt x="2875308" y="2386506"/>
                </a:lnTo>
                <a:lnTo>
                  <a:pt x="0" y="238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2268200" y="1084756"/>
            <a:ext cx="2084288" cy="2244819"/>
          </a:xfrm>
          <a:custGeom>
            <a:avLst/>
            <a:gdLst/>
            <a:ahLst/>
            <a:cxnLst/>
            <a:rect l="l" t="t" r="r" b="b"/>
            <a:pathLst>
              <a:path w="5737811" h="7274377">
                <a:moveTo>
                  <a:pt x="0" y="0"/>
                </a:moveTo>
                <a:lnTo>
                  <a:pt x="5737811" y="0"/>
                </a:lnTo>
                <a:lnTo>
                  <a:pt x="5737811" y="7274377"/>
                </a:lnTo>
                <a:lnTo>
                  <a:pt x="0" y="727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83197" y="1615480"/>
            <a:ext cx="1020047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Благотворительный</a:t>
            </a:r>
            <a:r>
              <a:rPr lang="en-US" sz="32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32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фонд</a:t>
            </a:r>
            <a:r>
              <a:rPr lang="en-US" sz="32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32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помощи</a:t>
            </a:r>
            <a:endParaRPr lang="en-US" sz="3200" dirty="0">
              <a:solidFill>
                <a:srgbClr val="221F1B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  <a:p>
            <a:pPr algn="ctr">
              <a:spcBef>
                <a:spcPct val="0"/>
              </a:spcBef>
            </a:pPr>
            <a:r>
              <a:rPr lang="en-US" sz="32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воинам-афганцам</a:t>
            </a:r>
            <a:r>
              <a:rPr lang="en-US" sz="32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«</a:t>
            </a:r>
            <a:r>
              <a:rPr lang="en-US" sz="32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Память</a:t>
            </a:r>
            <a:r>
              <a:rPr lang="en-US" sz="32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 </a:t>
            </a:r>
            <a:r>
              <a:rPr lang="en-US" sz="3200" dirty="0" err="1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Афгана</a:t>
            </a:r>
            <a:r>
              <a:rPr lang="en-US" sz="3200" dirty="0">
                <a:solidFill>
                  <a:srgbClr val="221F1B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59312" y="3457043"/>
            <a:ext cx="13769376" cy="5206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Республике Беларусь признание подвига воинов-интернационалистов остается неизменным.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историко-документальную хронику «Память» по г. Вилейка и Вилейского району внесены фамилии погибших воинов, уроженцев города и района.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страницах периодических изданий публикуются истории людей, жизнь которых была связана с прохождением службы в Афганистане.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2002 году Минским горисполкомом был зарегистрирован благотворительный фонд помощи воинам-афганцам "Память Афгана". Основными целями фонда являются: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развитие и осуществление деятельности, направленной на увековечивание памяти погибших военнослужащих при выполнении интернационального долга;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оказание моральной и материальной помощи воинам-интернационалистам, оказавшимся в нужде вследствие потери здоровья, ранений, увечий, полученных в боевых действиях;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оказание моральной и материальной помощи семьям погибших военнослужащих при выполнении интернационального долга и многое другое.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1036</Words>
  <Application>Microsoft Office PowerPoint</Application>
  <PresentationFormat>Произвольный</PresentationFormat>
  <Paragraphs>37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Times New Roman</vt:lpstr>
      <vt:lpstr>Kaushan Script</vt:lpstr>
      <vt:lpstr>Calibri</vt:lpstr>
      <vt:lpstr>Tenor Sans</vt:lpstr>
      <vt:lpstr>IM Fell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Афганистан. До востребования.</dc:title>
  <dc:creator>User</dc:creator>
  <cp:lastModifiedBy>User</cp:lastModifiedBy>
  <cp:revision>4</cp:revision>
  <dcterms:created xsi:type="dcterms:W3CDTF">2006-08-16T00:00:00Z</dcterms:created>
  <dcterms:modified xsi:type="dcterms:W3CDTF">2025-02-13T09:24:20Z</dcterms:modified>
  <dc:identifier>DAGe3zHU7oM</dc:identifier>
</cp:coreProperties>
</file>