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78" r:id="rId4"/>
  </p:sldMasterIdLst>
  <p:notesMasterIdLst>
    <p:notesMasterId r:id="rId40"/>
  </p:notesMasterIdLst>
  <p:handoutMasterIdLst>
    <p:handoutMasterId r:id="rId41"/>
  </p:handoutMasterIdLst>
  <p:sldIdLst>
    <p:sldId id="264" r:id="rId5"/>
    <p:sldId id="266" r:id="rId6"/>
    <p:sldId id="270" r:id="rId7"/>
    <p:sldId id="280" r:id="rId8"/>
    <p:sldId id="285" r:id="rId9"/>
    <p:sldId id="269" r:id="rId10"/>
    <p:sldId id="309" r:id="rId11"/>
    <p:sldId id="310" r:id="rId12"/>
    <p:sldId id="311" r:id="rId13"/>
    <p:sldId id="312" r:id="rId14"/>
    <p:sldId id="283" r:id="rId15"/>
    <p:sldId id="288" r:id="rId16"/>
    <p:sldId id="287" r:id="rId17"/>
    <p:sldId id="292" r:id="rId18"/>
    <p:sldId id="286" r:id="rId19"/>
    <p:sldId id="282" r:id="rId20"/>
    <p:sldId id="313" r:id="rId21"/>
    <p:sldId id="314" r:id="rId22"/>
    <p:sldId id="315" r:id="rId23"/>
    <p:sldId id="290" r:id="rId24"/>
    <p:sldId id="289" r:id="rId25"/>
    <p:sldId id="291" r:id="rId26"/>
    <p:sldId id="293" r:id="rId27"/>
    <p:sldId id="295" r:id="rId28"/>
    <p:sldId id="299" r:id="rId29"/>
    <p:sldId id="308" r:id="rId30"/>
    <p:sldId id="316" r:id="rId31"/>
    <p:sldId id="300" r:id="rId32"/>
    <p:sldId id="301" r:id="rId33"/>
    <p:sldId id="302" r:id="rId34"/>
    <p:sldId id="303" r:id="rId35"/>
    <p:sldId id="304" r:id="rId36"/>
    <p:sldId id="305" r:id="rId37"/>
    <p:sldId id="306" r:id="rId38"/>
    <p:sldId id="317" r:id="rId39"/>
  </p:sldIdLst>
  <p:sldSz cx="12192000" cy="6858000"/>
  <p:notesSz cx="6858000" cy="9144000"/>
  <p:defaultTextStyle>
    <a:defPPr rtl="0">
      <a:defRPr lang="ru-RU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3840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40" autoAdjust="0"/>
    <p:restoredTop sz="94660"/>
  </p:normalViewPr>
  <p:slideViewPr>
    <p:cSldViewPr showGuides="1">
      <p:cViewPr varScale="1">
        <p:scale>
          <a:sx n="73" d="100"/>
          <a:sy n="73" d="100"/>
        </p:scale>
        <p:origin x="642" y="7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0" d="100"/>
          <a:sy n="90" d="100"/>
        </p:scale>
        <p:origin x="3774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8484CA07-C5E7-423F-8A89-CDEFB98BBBBD}" type="datetime1">
              <a:rPr lang="ru-RU" smtClean="0">
                <a:solidFill>
                  <a:schemeClr val="tx2"/>
                </a:solidFill>
              </a:rPr>
              <a:pPr algn="r" rtl="0"/>
              <a:t>05.12.2022</a:t>
            </a:fld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CFD77566-CD65-4859-9FA1-43956DC85B8C}" type="slidenum">
              <a:rPr lang="ru-RU" smtClean="0">
                <a:solidFill>
                  <a:schemeClr val="tx2"/>
                </a:solidFill>
              </a:rPr>
              <a:pPr algn="r" rtl="0"/>
              <a:t>‹#›</a:t>
            </a:fld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398E138F-070A-4ABE-8680-EE3B75046655}" type="datetime1">
              <a:rPr lang="ru-RU" smtClean="0"/>
              <a:pPr/>
              <a:t>05.12.2022</a:t>
            </a:fld>
            <a:endParaRPr lang="ru-RU" dirty="0"/>
          </a:p>
        </p:txBody>
      </p:sp>
      <p:sp>
        <p:nvSpPr>
          <p:cNvPr id="4" name="Образ слайда 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7" y="1447802"/>
            <a:ext cx="8825659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7" y="4777380"/>
            <a:ext cx="882565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12/5/2022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55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7" y="685800"/>
            <a:ext cx="8825659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6" indent="0">
              <a:buNone/>
              <a:defRPr sz="1600"/>
            </a:lvl2pPr>
            <a:lvl3pPr marL="914411" indent="0">
              <a:buNone/>
              <a:defRPr sz="1600"/>
            </a:lvl3pPr>
            <a:lvl4pPr marL="1371617" indent="0">
              <a:buNone/>
              <a:defRPr sz="1600"/>
            </a:lvl4pPr>
            <a:lvl5pPr marL="1828823" indent="0">
              <a:buNone/>
              <a:defRPr sz="1600"/>
            </a:lvl5pPr>
            <a:lvl6pPr marL="2286029" indent="0">
              <a:buNone/>
              <a:defRPr sz="1600"/>
            </a:lvl6pPr>
            <a:lvl7pPr marL="2743234" indent="0">
              <a:buNone/>
              <a:defRPr sz="1600"/>
            </a:lvl7pPr>
            <a:lvl8pPr marL="3200440" indent="0">
              <a:buNone/>
              <a:defRPr sz="1600"/>
            </a:lvl8pPr>
            <a:lvl9pPr marL="3657646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A6FA-49D8-40F0-9874-72AAFBF9C152}" type="datetime1">
              <a:rPr lang="ru-RU" smtClean="0"/>
              <a:pPr/>
              <a:t>05.12.2022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7429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7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A6FA-49D8-40F0-9874-72AAFBF9C152}" type="datetime1">
              <a:rPr lang="ru-RU" smtClean="0"/>
              <a:pPr/>
              <a:t>05.12.2022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2168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2" y="1447801"/>
            <a:ext cx="7999316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3" y="3771175"/>
            <a:ext cx="7279650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7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A6FA-49D8-40F0-9874-72AAFBF9C152}" type="datetime1">
              <a:rPr lang="ru-RU" smtClean="0"/>
              <a:pPr/>
              <a:t>05.12.2022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89" y="2613787"/>
            <a:ext cx="80191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0112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7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A6FA-49D8-40F0-9874-72AAFBF9C152}" type="datetime1">
              <a:rPr lang="ru-RU" smtClean="0"/>
              <a:pPr/>
              <a:t>05.12.2022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2477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4" y="2667001"/>
            <a:ext cx="2927349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7" y="2667001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1"/>
            <a:ext cx="293211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1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8" y="2133601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A6FA-49D8-40F0-9874-72AAFBF9C152}" type="datetime1">
              <a:rPr lang="ru-RU" smtClean="0"/>
              <a:pPr/>
              <a:t>05.12.2022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4903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4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4" y="2209801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6" indent="0">
              <a:buNone/>
              <a:defRPr sz="1600"/>
            </a:lvl2pPr>
            <a:lvl3pPr marL="914411" indent="0">
              <a:buNone/>
              <a:defRPr sz="1600"/>
            </a:lvl3pPr>
            <a:lvl4pPr marL="1371617" indent="0">
              <a:buNone/>
              <a:defRPr sz="1600"/>
            </a:lvl4pPr>
            <a:lvl5pPr marL="1828823" indent="0">
              <a:buNone/>
              <a:defRPr sz="1600"/>
            </a:lvl5pPr>
            <a:lvl6pPr marL="2286029" indent="0">
              <a:buNone/>
              <a:defRPr sz="1600"/>
            </a:lvl6pPr>
            <a:lvl7pPr marL="2743234" indent="0">
              <a:buNone/>
              <a:defRPr sz="1600"/>
            </a:lvl7pPr>
            <a:lvl8pPr marL="3200440" indent="0">
              <a:buNone/>
              <a:defRPr sz="1600"/>
            </a:lvl8pPr>
            <a:lvl9pPr marL="3657646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4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6" y="4250949"/>
            <a:ext cx="29305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1"/>
            <a:ext cx="293052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6" indent="0">
              <a:buNone/>
              <a:defRPr sz="1600"/>
            </a:lvl2pPr>
            <a:lvl3pPr marL="914411" indent="0">
              <a:buNone/>
              <a:defRPr sz="1600"/>
            </a:lvl3pPr>
            <a:lvl4pPr marL="1371617" indent="0">
              <a:buNone/>
              <a:defRPr sz="1600"/>
            </a:lvl4pPr>
            <a:lvl5pPr marL="1828823" indent="0">
              <a:buNone/>
              <a:defRPr sz="1600"/>
            </a:lvl5pPr>
            <a:lvl6pPr marL="2286029" indent="0">
              <a:buNone/>
              <a:defRPr sz="1600"/>
            </a:lvl6pPr>
            <a:lvl7pPr marL="2743234" indent="0">
              <a:buNone/>
              <a:defRPr sz="1600"/>
            </a:lvl7pPr>
            <a:lvl8pPr marL="3200440" indent="0">
              <a:buNone/>
              <a:defRPr sz="1600"/>
            </a:lvl8pPr>
            <a:lvl9pPr marL="3657646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6" y="4827210"/>
            <a:ext cx="29344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1"/>
            <a:ext cx="293211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6" indent="0">
              <a:buNone/>
              <a:defRPr sz="1600"/>
            </a:lvl2pPr>
            <a:lvl3pPr marL="914411" indent="0">
              <a:buNone/>
              <a:defRPr sz="1600"/>
            </a:lvl3pPr>
            <a:lvl4pPr marL="1371617" indent="0">
              <a:buNone/>
              <a:defRPr sz="1600"/>
            </a:lvl4pPr>
            <a:lvl5pPr marL="1828823" indent="0">
              <a:buNone/>
              <a:defRPr sz="1600"/>
            </a:lvl5pPr>
            <a:lvl6pPr marL="2286029" indent="0">
              <a:buNone/>
              <a:defRPr sz="1600"/>
            </a:lvl6pPr>
            <a:lvl7pPr marL="2743234" indent="0">
              <a:buNone/>
              <a:defRPr sz="1600"/>
            </a:lvl7pPr>
            <a:lvl8pPr marL="3200440" indent="0">
              <a:buNone/>
              <a:defRPr sz="1600"/>
            </a:lvl8pPr>
            <a:lvl9pPr marL="3657646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6" y="4827210"/>
            <a:ext cx="293599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1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8" y="2133601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A6FA-49D8-40F0-9874-72AAFBF9C152}" type="datetime1">
              <a:rPr lang="ru-RU" smtClean="0"/>
              <a:pPr/>
              <a:t>05.12.2022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9788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54A38-064E-4FD3-ADDA-813D070CCDEC}" type="datetime1">
              <a:rPr lang="ru-RU" smtClean="0"/>
              <a:pPr/>
              <a:t>05.12.2022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91C5AD9-787D-40FA-8A4D-16A055B9AF81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686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3" y="430215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5" y="887414"/>
            <a:ext cx="7423148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6D35B-A72A-47CE-BC7F-8E47A98042F7}" type="datetime1">
              <a:rPr lang="ru-RU" smtClean="0"/>
              <a:pPr/>
              <a:t>05.12.2022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91C5AD9-787D-40FA-8A4D-16A055B9AF81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505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5FC7-2B8E-409D-848C-109CED0920CB}" type="datetime1">
              <a:rPr lang="ru-RU" smtClean="0"/>
              <a:pPr/>
              <a:t>05.12.2022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A60BA0E-20D0-4E7C-B286-26C960A6788F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316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5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7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pPr/>
              <a:t>12/5/2022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90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4" y="2060575"/>
            <a:ext cx="4396340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4" y="2056093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A6FA-49D8-40F0-9874-72AAFBF9C152}" type="datetime1">
              <a:rPr lang="ru-RU" smtClean="0"/>
              <a:pPr/>
              <a:t>05.12.2022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2938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4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4" y="2514600"/>
            <a:ext cx="4396340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8" y="1905000"/>
            <a:ext cx="43963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8" y="2514600"/>
            <a:ext cx="4396340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9E139-3DCD-45B3-A256-BC4A45460039}" type="datetime1">
              <a:rPr lang="ru-RU" smtClean="0"/>
              <a:pPr/>
              <a:t>05.12.2022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B37DED6-D4C7-42EE-AB49-D2E39E64FDE4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281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3CC68-AEAE-47A6-9F44-4FA6ECD045F6}" type="datetime1">
              <a:rPr lang="ru-RU" smtClean="0"/>
              <a:pPr/>
              <a:t>05.12.2022</a:t>
            </a:fld>
            <a:endParaRPr lang="ru-RU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B37DED6-D4C7-42EE-AB49-D2E39E64FDE4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450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61297-96D5-47D9-A057-97E3A0064DBB}" type="datetime1">
              <a:rPr lang="ru-RU" smtClean="0"/>
              <a:pPr/>
              <a:t>05.12.2022</a:t>
            </a:fld>
            <a:endParaRPr lang="ru-RU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B37DED6-D4C7-42EE-AB49-D2E39E64FDE4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620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1447801"/>
            <a:ext cx="3401065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7" y="1447800"/>
            <a:ext cx="5195996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3AD06-A2F7-42F2-8394-5FE48A31B1CA}" type="datetime1">
              <a:rPr lang="ru-RU" smtClean="0"/>
              <a:pPr/>
              <a:t>05.12.2022</a:t>
            </a:fld>
            <a:endParaRPr lang="ru-RU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DFBB78A-01B4-41F2-96B0-677A4A282832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81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7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9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6" indent="0">
              <a:buNone/>
              <a:defRPr sz="1600"/>
            </a:lvl2pPr>
            <a:lvl3pPr marL="914411" indent="0">
              <a:buNone/>
              <a:defRPr sz="1600"/>
            </a:lvl3pPr>
            <a:lvl4pPr marL="1371617" indent="0">
              <a:buNone/>
              <a:defRPr sz="1600"/>
            </a:lvl4pPr>
            <a:lvl5pPr marL="1828823" indent="0">
              <a:buNone/>
              <a:defRPr sz="1600"/>
            </a:lvl5pPr>
            <a:lvl6pPr marL="2286029" indent="0">
              <a:buNone/>
              <a:defRPr sz="1600"/>
            </a:lvl6pPr>
            <a:lvl7pPr marL="2743234" indent="0">
              <a:buNone/>
              <a:defRPr sz="1600"/>
            </a:lvl7pPr>
            <a:lvl8pPr marL="3200440" indent="0">
              <a:buNone/>
              <a:defRPr sz="1600"/>
            </a:lvl8pPr>
            <a:lvl9pPr marL="3657646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657600"/>
            <a:ext cx="5084980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9F9B5-42A6-4D3C-A117-7204DD0BD50D}" type="datetime1">
              <a:rPr lang="ru-RU" smtClean="0"/>
              <a:pPr/>
              <a:t>05.12.2022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DFBB78A-01B4-41F2-96B0-677A4A282832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644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2" y="2669687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1" y="2892349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4" y="1676401"/>
            <a:ext cx="2819401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6" y="2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82" y="6096000"/>
            <a:ext cx="993733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4" y="0"/>
            <a:ext cx="685801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4" y="452718"/>
            <a:ext cx="9404724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2052920"/>
            <a:ext cx="8946540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43" y="1790702"/>
            <a:ext cx="990599" cy="30479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0EAA6FA-49D8-40F0-9874-72AAFBF9C152}" type="datetime1">
              <a:rPr lang="ru-RU" smtClean="0"/>
              <a:pPr/>
              <a:t>05.12.2022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3" y="295731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7DED6-D4C7-42EE-AB49-D2E39E64FDE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77398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  <p:sldLayoutId id="214748389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6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5" indent="-342905" algn="l" defTabSz="457206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0" indent="-285753" algn="l" defTabSz="457206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14" indent="-228603" algn="l" defTabSz="457206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0" indent="-228603" algn="l" defTabSz="457206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26" indent="-228603" algn="l" defTabSz="457206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31" indent="-228603" algn="l" defTabSz="457206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37" indent="-228603" algn="l" defTabSz="457206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43" indent="-228603" algn="l" defTabSz="457206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48" indent="-228603" algn="l" defTabSz="457206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457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loud.mail.ru/public/2w3D/3FUyqLayp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docviewer.yandex.ru/view/0/?page=1&amp;*=Q6xQb7CcgJ1Ik/pfcEkELrNzW817InVybCI6InlhLWRpc2stcHVibGljOi8vUmVZOUczbkFUaXpSNlNOZldpRDJNZ1JNYk1uaFNQUllCRmxKU3hRaE5QUkpXL2FBT2hVY04rb09rNEdNaHFxVHEvSjZicG1SeU9Kb25UM1ZvWG5EYWc9PSIsInRpdGxlIjoi0JfQsNCx0YvRgtCw0Y8g0YHRgtGA0LDQvdC40YbQsCDQvdC10L/QvtCx0LXQtNC40LzQvtCz0L4g0JLQm9Ca0KHQnNCRLnBkZiIsIm5vaWZyYW1lIjpmYWxzZSwidWlkIjoiMCIsInRzIjoxNjM0NTU3NTQyOTAxLCJ5dSI6Ijg3MzgzNTk4NDE2MjEzMjcwMjEifQ==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mail.ru/public/2w3D/3FUyqLayp" TargetMode="External"/><Relationship Id="rId2" Type="http://schemas.openxmlformats.org/officeDocument/2006/relationships/hyperlink" Target="http://archmol.by/docs/buklet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ocviewer.yandex.by/view/0/?*=5xb2zf0qgLB5PSzC9uvsbwlGVAt7InVybCI6InlhLWRpc2stcHVibGljOi8vckJQTDd1QlNaMmpuS1ZTOXJVR0xTOVpBclJqSUlxUFVxNjJ0dk81ZTlsY1JLblQ3bkdQTU1yUzJGOXhYaHI4MXEvSjZicG1SeU9Kb25UM1ZvWG5EYWc9PSIsInRpdGxlIjoiODBfanViaWxlai5wZGYiLCJub2lmcmFtZSI6ZmFsc2UsInVpZCI6IjAiLCJ0cyI6MTYzNDU1NzgyMTQ3NSwieXUiOiI4NzM4MzU5ODQxNjIxMzI3MDIxIn0=" TargetMode="External"/><Relationship Id="rId4" Type="http://schemas.openxmlformats.org/officeDocument/2006/relationships/hyperlink" Target="http://archmol.by/docs/Gerasimovitch.pdf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archmol.by/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disk.yandex.ru/i/bEocOuPZt1-VmQ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1424" y="1484784"/>
            <a:ext cx="10228273" cy="3456381"/>
          </a:xfrm>
        </p:spPr>
        <p:txBody>
          <a:bodyPr rtlCol="0">
            <a:noAutofit/>
          </a:bodyPr>
          <a:lstStyle/>
          <a:p>
            <a:pPr algn="ctr"/>
            <a:r>
              <a:rPr lang="ru-RU" sz="3600" b="1" dirty="0" smtClean="0">
                <a:latin typeface="Monotype Corsiva" panose="03010101010201010101" pitchFamily="66" charset="0"/>
              </a:rPr>
              <a:t/>
            </a:r>
            <a:br>
              <a:rPr lang="ru-RU" sz="3600" b="1" dirty="0" smtClean="0">
                <a:latin typeface="Monotype Corsiva" panose="03010101010201010101" pitchFamily="66" charset="0"/>
              </a:rPr>
            </a:br>
            <a:r>
              <a:rPr lang="ru-RU" sz="3600" b="1" dirty="0" smtClean="0">
                <a:latin typeface="Monotype Corsiva" panose="03010101010201010101" pitchFamily="66" charset="0"/>
              </a:rPr>
              <a:t/>
            </a:r>
            <a:br>
              <a:rPr lang="ru-RU" sz="3600" b="1" dirty="0" smtClean="0">
                <a:latin typeface="Monotype Corsiva" panose="03010101010201010101" pitchFamily="66" charset="0"/>
              </a:rPr>
            </a:br>
            <a:r>
              <a:rPr lang="ru-RU" sz="3600" b="1" dirty="0" smtClean="0">
                <a:latin typeface="Monotype Corsiva" panose="03010101010201010101" pitchFamily="66" charset="0"/>
              </a:rPr>
              <a:t/>
            </a:r>
            <a:br>
              <a:rPr lang="ru-RU" sz="3600" b="1" dirty="0" smtClean="0">
                <a:latin typeface="Monotype Corsiva" panose="03010101010201010101" pitchFamily="66" charset="0"/>
              </a:rPr>
            </a:br>
            <a:r>
              <a:rPr lang="ru-RU" sz="3600" b="1" dirty="0" smtClean="0">
                <a:latin typeface="Monotype Corsiva" panose="03010101010201010101" pitchFamily="66" charset="0"/>
              </a:rPr>
              <a:t/>
            </a:r>
            <a:br>
              <a:rPr lang="ru-RU" sz="3600" b="1" dirty="0" smtClean="0">
                <a:latin typeface="Monotype Corsiva" panose="03010101010201010101" pitchFamily="66" charset="0"/>
              </a:rPr>
            </a:br>
            <a:r>
              <a:rPr lang="ru-RU" sz="3600" b="1" dirty="0" smtClean="0">
                <a:latin typeface="Monotype Corsiva" panose="03010101010201010101" pitchFamily="66" charset="0"/>
              </a:rPr>
              <a:t/>
            </a:r>
            <a:br>
              <a:rPr lang="ru-RU" sz="3600" b="1" dirty="0" smtClean="0">
                <a:latin typeface="Monotype Corsiva" panose="03010101010201010101" pitchFamily="66" charset="0"/>
              </a:rPr>
            </a:br>
            <a:r>
              <a:rPr lang="ru-RU" sz="3600" b="1" dirty="0" smtClean="0">
                <a:latin typeface="Monotype Corsiva" panose="03010101010201010101" pitchFamily="66" charset="0"/>
              </a:rPr>
              <a:t/>
            </a:r>
            <a:br>
              <a:rPr lang="ru-RU" sz="3600" b="1" dirty="0" smtClean="0">
                <a:latin typeface="Monotype Corsiva" panose="03010101010201010101" pitchFamily="66" charset="0"/>
              </a:rPr>
            </a:br>
            <a:r>
              <a:rPr lang="ru-RU" sz="3600" b="1" dirty="0" smtClean="0">
                <a:latin typeface="Monotype Corsiva" panose="03010101010201010101" pitchFamily="66" charset="0"/>
              </a:rPr>
              <a:t/>
            </a:r>
            <a:br>
              <a:rPr lang="ru-RU" sz="3600" b="1" dirty="0" smtClean="0">
                <a:latin typeface="Monotype Corsiva" panose="03010101010201010101" pitchFamily="66" charset="0"/>
              </a:rPr>
            </a:br>
            <a:r>
              <a:rPr lang="ru-RU" sz="3600" b="1" dirty="0" smtClean="0">
                <a:latin typeface="Monotype Corsiva" panose="03010101010201010101" pitchFamily="66" charset="0"/>
              </a:rPr>
              <a:t/>
            </a:r>
            <a:br>
              <a:rPr lang="ru-RU" sz="3600" b="1" dirty="0" smtClean="0">
                <a:latin typeface="Monotype Corsiva" panose="03010101010201010101" pitchFamily="66" charset="0"/>
              </a:rPr>
            </a:br>
            <a:r>
              <a:rPr lang="ru-RU" sz="3600" b="1" dirty="0" smtClean="0">
                <a:latin typeface="Monotype Corsiva" panose="03010101010201010101" pitchFamily="66" charset="0"/>
              </a:rPr>
              <a:t/>
            </a:r>
            <a:br>
              <a:rPr lang="ru-RU" sz="3600" b="1" dirty="0" smtClean="0">
                <a:latin typeface="Monotype Corsiva" panose="03010101010201010101" pitchFamily="66" charset="0"/>
              </a:rPr>
            </a:br>
            <a:r>
              <a:rPr lang="ru-RU" sz="3600" b="1" dirty="0" smtClean="0">
                <a:latin typeface="Monotype Corsiva" panose="03010101010201010101" pitchFamily="66" charset="0"/>
              </a:rPr>
              <a:t/>
            </a:r>
            <a:br>
              <a:rPr lang="ru-RU" sz="3600" b="1" dirty="0" smtClean="0">
                <a:latin typeface="Monotype Corsiva" panose="03010101010201010101" pitchFamily="66" charset="0"/>
              </a:rPr>
            </a:br>
            <a:r>
              <a:rPr lang="ru-RU" sz="3600" b="1" dirty="0" smtClean="0">
                <a:latin typeface="Monotype Corsiva" panose="03010101010201010101" pitchFamily="66" charset="0"/>
              </a:rPr>
              <a:t/>
            </a:r>
            <a:br>
              <a:rPr lang="ru-RU" sz="3600" b="1" dirty="0" smtClean="0">
                <a:latin typeface="Monotype Corsiva" panose="03010101010201010101" pitchFamily="66" charset="0"/>
              </a:rPr>
            </a:br>
            <a:r>
              <a:rPr lang="ru-RU" sz="3600" b="1" dirty="0" smtClean="0">
                <a:latin typeface="Monotype Corsiva" panose="03010101010201010101" pitchFamily="66" charset="0"/>
              </a:rPr>
              <a:t/>
            </a:r>
            <a:br>
              <a:rPr lang="ru-RU" sz="3600" b="1" dirty="0" smtClean="0">
                <a:latin typeface="Monotype Corsiva" panose="03010101010201010101" pitchFamily="66" charset="0"/>
              </a:rPr>
            </a:br>
            <a:r>
              <a:rPr lang="ru-RU" sz="3600" b="1" dirty="0" smtClean="0">
                <a:latin typeface="Monotype Corsiva" panose="03010101010201010101" pitchFamily="66" charset="0"/>
              </a:rPr>
              <a:t/>
            </a:r>
            <a:br>
              <a:rPr lang="ru-RU" sz="3600" b="1" dirty="0" smtClean="0">
                <a:latin typeface="Monotype Corsiva" panose="03010101010201010101" pitchFamily="66" charset="0"/>
              </a:rPr>
            </a:br>
            <a:r>
              <a:rPr lang="ru-RU" sz="3600" b="1" dirty="0" smtClean="0">
                <a:latin typeface="Monotype Corsiva" panose="03010101010201010101" pitchFamily="66" charset="0"/>
              </a:rPr>
              <a:t/>
            </a:r>
            <a:br>
              <a:rPr lang="ru-RU" sz="3600" b="1" dirty="0" smtClean="0">
                <a:latin typeface="Monotype Corsiva" panose="03010101010201010101" pitchFamily="66" charset="0"/>
              </a:rPr>
            </a:br>
            <a:r>
              <a:rPr lang="ru-RU" sz="3600" b="1" dirty="0" smtClean="0">
                <a:latin typeface="Monotype Corsiva" panose="03010101010201010101" pitchFamily="66" charset="0"/>
              </a:rPr>
              <a:t/>
            </a:r>
            <a:br>
              <a:rPr lang="ru-RU" sz="3600" b="1" dirty="0" smtClean="0">
                <a:latin typeface="Monotype Corsiva" panose="03010101010201010101" pitchFamily="66" charset="0"/>
              </a:rPr>
            </a:br>
            <a:r>
              <a:rPr lang="ru-RU" sz="4000" b="1" dirty="0" smtClean="0">
                <a:solidFill>
                  <a:schemeClr val="tx1">
                    <a:lumMod val="95000"/>
                  </a:schemeClr>
                </a:solidFill>
                <a:latin typeface="Monotype Corsiva" pitchFamily="66" charset="0"/>
                <a:ea typeface="Tahoma" panose="020B0604030504040204" pitchFamily="34" charset="0"/>
                <a:cs typeface="Tahoma" panose="020B0604030504040204" pitchFamily="34" charset="0"/>
              </a:rPr>
              <a:t>Учреждение «Зональный государственный архив </a:t>
            </a:r>
            <a:br>
              <a:rPr lang="ru-RU" sz="4000" b="1" dirty="0" smtClean="0">
                <a:solidFill>
                  <a:schemeClr val="tx1">
                    <a:lumMod val="95000"/>
                  </a:schemeClr>
                </a:solidFill>
                <a:latin typeface="Monotype Corsiva" pitchFamily="66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4000" b="1" dirty="0" smtClean="0">
                <a:solidFill>
                  <a:schemeClr val="tx1">
                    <a:lumMod val="95000"/>
                  </a:schemeClr>
                </a:solidFill>
                <a:latin typeface="Monotype Corsiva" pitchFamily="66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4000" b="1" dirty="0" err="1" smtClean="0">
                <a:solidFill>
                  <a:schemeClr val="tx1">
                    <a:lumMod val="95000"/>
                  </a:schemeClr>
                </a:solidFill>
                <a:latin typeface="Monotype Corsiva" pitchFamily="66" charset="0"/>
                <a:ea typeface="Tahoma" panose="020B0604030504040204" pitchFamily="34" charset="0"/>
                <a:cs typeface="Tahoma" panose="020B0604030504040204" pitchFamily="34" charset="0"/>
              </a:rPr>
              <a:t>г.Молодечно</a:t>
            </a:r>
            <a:r>
              <a:rPr lang="ru-RU" sz="4000" b="1" dirty="0" smtClean="0">
                <a:solidFill>
                  <a:schemeClr val="tx1">
                    <a:lumMod val="95000"/>
                  </a:schemeClr>
                </a:solidFill>
                <a:latin typeface="Monotype Corsiva" pitchFamily="66" charset="0"/>
                <a:ea typeface="Tahoma" panose="020B0604030504040204" pitchFamily="34" charset="0"/>
                <a:cs typeface="Tahoma" panose="020B0604030504040204" pitchFamily="34" charset="0"/>
              </a:rPr>
              <a:t>», </a:t>
            </a:r>
            <a:r>
              <a:rPr lang="ru-RU" sz="3600" b="1" dirty="0" smtClean="0">
                <a:latin typeface="Monotype Corsiva" pitchFamily="66" charset="0"/>
              </a:rPr>
              <a:t>архив  глазами молодых…</a:t>
            </a:r>
            <a:br>
              <a:rPr lang="ru-RU" sz="3600" b="1" dirty="0" smtClean="0">
                <a:latin typeface="Monotype Corsiva" pitchFamily="66" charset="0"/>
              </a:rPr>
            </a:br>
            <a:r>
              <a:rPr lang="ru-RU" sz="3600" b="1" dirty="0" smtClean="0">
                <a:latin typeface="Monotype Corsiva" pitchFamily="66" charset="0"/>
              </a:rPr>
              <a:t/>
            </a:r>
            <a:br>
              <a:rPr lang="ru-RU" sz="3600" b="1" dirty="0" smtClean="0">
                <a:latin typeface="Monotype Corsiva" pitchFamily="66" charset="0"/>
              </a:rPr>
            </a:br>
            <a:endParaRPr lang="ru-RU" sz="3600" b="1" dirty="0"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63552" y="4941165"/>
            <a:ext cx="8217702" cy="720080"/>
          </a:xfrm>
        </p:spPr>
        <p:txBody>
          <a:bodyPr rtlCol="0">
            <a:noAutofit/>
          </a:bodyPr>
          <a:lstStyle/>
          <a:p>
            <a:r>
              <a:rPr lang="ru-RU" sz="2800" dirty="0">
                <a:solidFill>
                  <a:schemeClr val="tx1">
                    <a:lumMod val="95000"/>
                  </a:schemeClr>
                </a:solidFill>
                <a:latin typeface="Monotype Corsiva" pitchFamily="66" charset="0"/>
              </a:rPr>
              <a:t>(к 100-летию </a:t>
            </a:r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  <a:latin typeface="Monotype Corsiva" pitchFamily="66" charset="0"/>
              </a:rPr>
              <a:t>архивной службы </a:t>
            </a:r>
            <a:r>
              <a:rPr lang="ru-RU" sz="2800" dirty="0">
                <a:solidFill>
                  <a:schemeClr val="tx1">
                    <a:lumMod val="95000"/>
                  </a:schemeClr>
                </a:solidFill>
                <a:latin typeface="Monotype Corsiva" pitchFamily="66" charset="0"/>
              </a:rPr>
              <a:t>в Беларуси)</a:t>
            </a:r>
            <a:endParaRPr lang="ru-RU" sz="2800" dirty="0">
              <a:solidFill>
                <a:schemeClr val="tx1">
                  <a:lumMod val="9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3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Папка для обмена_2020\Выставка_100_2021\документы\ZGA_Mol_437_1_183обложка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1288232"/>
            <a:ext cx="3495675" cy="54006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2052" name="Рисунок 3" descr="ZGA_Mol_437_1_183об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763" y="184731"/>
            <a:ext cx="4464496" cy="638563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4297561"/>
            <a:ext cx="3608763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1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Сведения о проживании в г.Глубокое  Дисненского повета Виленского воеводства в 1921 году родителей Павлины </a:t>
            </a:r>
            <a:r>
              <a:rPr lang="ru-RU" altLang="ru-RU" sz="1600" dirty="0" err="1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Мяделки</a:t>
            </a:r>
            <a:r>
              <a:rPr lang="ru-RU" alt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- белорусского педагога, актрисы</a:t>
            </a:r>
            <a:r>
              <a:rPr lang="ru-RU" alt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 </a:t>
            </a:r>
            <a:r>
              <a:rPr lang="ru-RU" alt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писательницы</a:t>
            </a:r>
            <a:r>
              <a:rPr lang="ru-RU" alt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. </a:t>
            </a:r>
            <a:endParaRPr lang="ru-RU" altLang="ru-RU" sz="1600" dirty="0">
              <a:solidFill>
                <a:schemeClr val="tx1">
                  <a:lumMod val="85000"/>
                </a:schemeClr>
              </a:solidFill>
            </a:endParaRPr>
          </a:p>
          <a:p>
            <a:pPr defTabSz="91441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(</a:t>
            </a:r>
            <a:r>
              <a:rPr lang="ru-RU" alt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оригинал документа на польском языке).</a:t>
            </a:r>
            <a:endParaRPr lang="ru-RU" altLang="ru-RU" sz="1600" dirty="0">
              <a:solidFill>
                <a:schemeClr val="tx1">
                  <a:lumMod val="85000"/>
                </a:schemeClr>
              </a:solidFill>
            </a:endParaRPr>
          </a:p>
          <a:p>
            <a:pPr defTabSz="91441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Ф.437.Оп.1.Д.183</a:t>
            </a:r>
            <a:endParaRPr lang="ru-RU" altLang="ru-RU" sz="16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4151784" y="4725144"/>
            <a:ext cx="216024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86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3393" y="5949282"/>
            <a:ext cx="9937104" cy="716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Об утверждении проекта штатного расписания Вилейского областного архива, 1940 г.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Ф.2175.Оп.6.Д.16.Л.12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512" y="332656"/>
            <a:ext cx="7886700" cy="5473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22870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404664"/>
            <a:ext cx="4828320" cy="374441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404665"/>
            <a:ext cx="4724400" cy="60486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11287" y="5157193"/>
            <a:ext cx="4742556" cy="1136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</a:pP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Из Акта от 20 августа 1940г. </a:t>
            </a:r>
            <a:b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</a:b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о результатах проверки работы с кадрами </a:t>
            </a:r>
          </a:p>
          <a:p>
            <a:pPr>
              <a:lnSpc>
                <a:spcPct val="106000"/>
              </a:lnSpc>
            </a:pP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архивным управлением НКВД СССР.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06000"/>
              </a:lnSpc>
            </a:pP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Ф.605.Оп.1.Д.7.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65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3" y="260648"/>
            <a:ext cx="4672708" cy="619268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23392" y="4534221"/>
            <a:ext cx="4104457" cy="1919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</a:pP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Сохранившееся заявление </a:t>
            </a: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начальнику 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Архивного Отдела УНКВД </a:t>
            </a: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по 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Вилейской области от старший  технический работник Вилейского  областного архива </a:t>
            </a:r>
          </a:p>
          <a:p>
            <a:pPr algn="just">
              <a:lnSpc>
                <a:spcPct val="106000"/>
              </a:lnSpc>
            </a:pPr>
            <a:r>
              <a:rPr lang="ru-RU" sz="1600" dirty="0" err="1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Жуковеня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Л.З.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just">
              <a:lnSpc>
                <a:spcPct val="106000"/>
              </a:lnSpc>
            </a:pP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1941 г.</a:t>
            </a:r>
          </a:p>
          <a:p>
            <a:pPr algn="just">
              <a:lnSpc>
                <a:spcPct val="106000"/>
              </a:lnSpc>
            </a:pP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Ф.605.Оп.1.Д.20.Л.9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62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60648"/>
            <a:ext cx="6696745" cy="52842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404664"/>
            <a:ext cx="1357630" cy="174752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824192" y="2617550"/>
            <a:ext cx="3600400" cy="1397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</a:pP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Корнилова       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06000"/>
              </a:lnSpc>
            </a:pP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Надежда Адамовна – </a:t>
            </a:r>
          </a:p>
          <a:p>
            <a:pPr>
              <a:lnSpc>
                <a:spcPct val="106000"/>
              </a:lnSpc>
            </a:pP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после  Великой Отечественной войны собирала по крупицам архивные фонды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3352" y="5733256"/>
            <a:ext cx="8856985" cy="875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</a:t>
            </a: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Корниловой 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Н.А. и других работниках архива </a:t>
            </a: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участниках войны, а также о тех, кто приближал Победу можно 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посмотреть в презентации подготовленной сотрудниками архива </a:t>
            </a:r>
            <a:r>
              <a:rPr lang="ru-RU" sz="1600" u="sng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к </a:t>
            </a:r>
            <a:r>
              <a:rPr lang="ru-RU" sz="1600" u="sng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75-летию освобождения Беларуси от немецко-фашистских захватчиков.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58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lum bright="-18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7" y="260649"/>
            <a:ext cx="4608513" cy="609260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softEdge rad="63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879976" y="4462215"/>
            <a:ext cx="381642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21" algn="just"/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Акт </a:t>
            </a: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о 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причиненном ущербе во время оккупации немецко-фашистскими захватчиками в годы Великой Отечественной войны </a:t>
            </a:r>
            <a:r>
              <a:rPr lang="ru-RU" sz="1600" dirty="0" err="1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Ивенецкому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районному  </a:t>
            </a: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архиву, </a:t>
            </a:r>
            <a:b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</a:b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1944 г..  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(Публикуется впервые)    </a:t>
            </a: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Ф.847.Оп.1.Д.2.Л.4 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29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600744" y="360677"/>
            <a:ext cx="115932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Одна из первых 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сохранившихся </a:t>
            </a:r>
          </a:p>
          <a:p>
            <a:pPr algn="ctr"/>
            <a:r>
              <a:rPr lang="ru-RU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фотографий 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коллектива Молодечненского </a:t>
            </a:r>
            <a:r>
              <a:rPr lang="ru-RU" dirty="0" err="1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облархива</a:t>
            </a:r>
            <a:endParaRPr lang="ru-RU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9336" y="5740856"/>
            <a:ext cx="10441161" cy="1136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</a:pP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Слева направо, нижний ряд: </a:t>
            </a:r>
            <a:r>
              <a:rPr lang="ru-RU" sz="1600" dirty="0" err="1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Харевич</a:t>
            </a: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Г.Н. </a:t>
            </a: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(комсомолка-целинница, погибла 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при освоении целинных </a:t>
            </a: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земель </a:t>
            </a: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  <a:hlinkClick r:id="rId2"/>
              </a:rPr>
              <a:t>Забытая страница непобедимого комсомола.</a:t>
            </a: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), </a:t>
            </a:r>
            <a:r>
              <a:rPr lang="ru-RU" sz="1600" dirty="0" err="1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Таланова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А.П., </a:t>
            </a:r>
            <a:r>
              <a:rPr lang="ru-RU" sz="1600" dirty="0" err="1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Кунько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В.Н., Терешко В.И., Волчик С.Н</a:t>
            </a: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.,</a:t>
            </a:r>
          </a:p>
          <a:p>
            <a:pPr algn="ctr">
              <a:lnSpc>
                <a:spcPct val="106000"/>
              </a:lnSpc>
            </a:pP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Так же, верхний ряд: </a:t>
            </a:r>
            <a:r>
              <a:rPr lang="ru-RU" sz="1600" dirty="0" err="1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Анищина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Е.И., </a:t>
            </a:r>
            <a:r>
              <a:rPr lang="ru-RU" sz="1600" dirty="0" err="1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Ахрем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Г.Н., Дик И.А., </a:t>
            </a:r>
            <a:r>
              <a:rPr lang="ru-RU" sz="1600" dirty="0" err="1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Мантурова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Н.И., Бубен О.М., Лебедева В.И.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1948г.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1196752"/>
            <a:ext cx="8064896" cy="4608512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43379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03512" y="1268760"/>
            <a:ext cx="8136904" cy="4659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21" algn="just">
              <a:lnSpc>
                <a:spcPct val="106000"/>
              </a:lnSpc>
            </a:pPr>
            <a:r>
              <a:rPr lang="ru-RU" dirty="0" smtClean="0">
                <a:solidFill>
                  <a:schemeClr val="tx1">
                    <a:lumMod val="85000"/>
                  </a:schemeClr>
                </a:solidFill>
                <a:latin typeface="Tahoma" pitchFamily="34" charset="0"/>
                <a:ea typeface="Calibri" panose="020F0502020204030204" pitchFamily="34" charset="0"/>
                <a:cs typeface="Tahoma" pitchFamily="34" charset="0"/>
              </a:rPr>
              <a:t>Более подробно ознакомиться с историей архива можно на сайте на страничке «Выставки»:</a:t>
            </a:r>
          </a:p>
          <a:p>
            <a:pPr indent="450221" algn="just">
              <a:lnSpc>
                <a:spcPct val="106000"/>
              </a:lnSpc>
              <a:buFontTx/>
              <a:buChar char="-"/>
            </a:pPr>
            <a:r>
              <a:rPr lang="ru-RU" dirty="0" smtClean="0">
                <a:solidFill>
                  <a:schemeClr val="tx1">
                    <a:lumMod val="85000"/>
                  </a:schemeClr>
                </a:solidFill>
                <a:latin typeface="Tahoma" pitchFamily="34" charset="0"/>
                <a:ea typeface="Calibri" panose="020F0502020204030204" pitchFamily="34" charset="0"/>
                <a:cs typeface="Tahoma" pitchFamily="34" charset="0"/>
                <a:hlinkClick r:id="rId2"/>
              </a:rPr>
              <a:t>К 75-летнему юбилею архива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  <a:latin typeface="Tahoma" pitchFamily="34" charset="0"/>
                <a:ea typeface="Calibri" panose="020F0502020204030204" pitchFamily="34" charset="0"/>
                <a:cs typeface="Tahoma" pitchFamily="34" charset="0"/>
              </a:rPr>
              <a:t>;</a:t>
            </a:r>
          </a:p>
          <a:p>
            <a:pPr indent="450221" algn="just">
              <a:lnSpc>
                <a:spcPct val="106000"/>
              </a:lnSpc>
              <a:buFontTx/>
              <a:buChar char="-"/>
            </a:pPr>
            <a:r>
              <a:rPr lang="ru-RU" dirty="0" smtClean="0">
                <a:latin typeface="Tahoma" pitchFamily="34" charset="0"/>
                <a:cs typeface="Tahoma" pitchFamily="34" charset="0"/>
                <a:hlinkClick r:id="rId3"/>
              </a:rPr>
              <a:t>К 75-летию освобождения Беларуси от немецко- фашистских захватчиков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  <a:latin typeface="Tahoma" pitchFamily="34" charset="0"/>
                <a:ea typeface="Calibri" panose="020F0502020204030204" pitchFamily="34" charset="0"/>
                <a:cs typeface="Tahoma" pitchFamily="34" charset="0"/>
              </a:rPr>
              <a:t>;</a:t>
            </a:r>
            <a:r>
              <a:rPr lang="ru-RU" dirty="0" smtClean="0">
                <a:latin typeface="Tahoma" pitchFamily="34" charset="0"/>
                <a:cs typeface="Tahoma" pitchFamily="34" charset="0"/>
                <a:hlinkClick r:id="rId3"/>
              </a:rPr>
              <a:t>    </a:t>
            </a:r>
            <a:endParaRPr lang="ru-RU" dirty="0" smtClean="0">
              <a:solidFill>
                <a:schemeClr val="tx1">
                  <a:lumMod val="85000"/>
                </a:schemeClr>
              </a:solidFill>
              <a:latin typeface="Tahoma" pitchFamily="34" charset="0"/>
              <a:ea typeface="Calibri" panose="020F0502020204030204" pitchFamily="34" charset="0"/>
              <a:cs typeface="Tahoma" pitchFamily="34" charset="0"/>
            </a:endParaRPr>
          </a:p>
          <a:p>
            <a:pPr indent="450221" algn="just">
              <a:lnSpc>
                <a:spcPct val="106000"/>
              </a:lnSpc>
              <a:buFontTx/>
              <a:buChar char="-"/>
            </a:pPr>
            <a:r>
              <a:rPr lang="ru-RU" dirty="0" smtClean="0">
                <a:latin typeface="Tahoma" pitchFamily="34" charset="0"/>
                <a:cs typeface="Tahoma" pitchFamily="34" charset="0"/>
                <a:hlinkClick r:id="rId4"/>
              </a:rPr>
              <a:t>К 80-летию со дня рождения Герасимовича Р.Ф.</a:t>
            </a:r>
            <a:r>
              <a:rPr lang="ru-RU" dirty="0" smtClean="0">
                <a:latin typeface="Tahoma" pitchFamily="34" charset="0"/>
                <a:cs typeface="Tahoma" pitchFamily="34" charset="0"/>
              </a:rPr>
              <a:t>;</a:t>
            </a:r>
          </a:p>
          <a:p>
            <a:pPr indent="450221" algn="just">
              <a:lnSpc>
                <a:spcPct val="106000"/>
              </a:lnSpc>
              <a:buFontTx/>
              <a:buChar char="-"/>
            </a:pPr>
            <a:r>
              <a:rPr lang="ru-RU" dirty="0" smtClean="0">
                <a:latin typeface="Tahoma" pitchFamily="34" charset="0"/>
                <a:cs typeface="Tahoma" pitchFamily="34" charset="0"/>
                <a:hlinkClick r:id="rId5"/>
              </a:rPr>
              <a:t>К 80-летнему юбилею архива</a:t>
            </a:r>
            <a:r>
              <a:rPr lang="ru-RU" dirty="0" smtClean="0">
                <a:latin typeface="Tahoma" pitchFamily="34" charset="0"/>
                <a:cs typeface="Tahoma" pitchFamily="34" charset="0"/>
              </a:rPr>
              <a:t>.</a:t>
            </a:r>
          </a:p>
          <a:p>
            <a:pPr indent="450221" algn="just">
              <a:lnSpc>
                <a:spcPct val="106000"/>
              </a:lnSpc>
            </a:pPr>
            <a:endParaRPr lang="ru-RU" dirty="0" smtClean="0">
              <a:latin typeface="Tahoma" pitchFamily="34" charset="0"/>
              <a:cs typeface="Tahoma" pitchFamily="34" charset="0"/>
            </a:endParaRPr>
          </a:p>
          <a:p>
            <a:pPr indent="450221" algn="just">
              <a:lnSpc>
                <a:spcPct val="106000"/>
              </a:lnSpc>
            </a:pPr>
            <a:r>
              <a:rPr lang="ru-RU" dirty="0" smtClean="0">
                <a:latin typeface="Tahoma" pitchFamily="34" charset="0"/>
                <a:cs typeface="Tahoma" pitchFamily="34" charset="0"/>
              </a:rPr>
              <a:t>Далее – фотографии сотрудников архива за разные годы и в настоящее время.</a:t>
            </a:r>
          </a:p>
          <a:p>
            <a:pPr indent="450221" algn="just">
              <a:lnSpc>
                <a:spcPct val="106000"/>
              </a:lnSpc>
              <a:buFontTx/>
              <a:buChar char="-"/>
            </a:pPr>
            <a:endParaRPr lang="ru-RU" dirty="0" smtClean="0">
              <a:latin typeface="Tahoma" pitchFamily="34" charset="0"/>
              <a:cs typeface="Tahoma" pitchFamily="34" charset="0"/>
            </a:endParaRPr>
          </a:p>
          <a:p>
            <a:pPr indent="450221" algn="just">
              <a:lnSpc>
                <a:spcPct val="106000"/>
              </a:lnSpc>
              <a:buFontTx/>
              <a:buChar char="-"/>
            </a:pP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29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9376" y="1556792"/>
            <a:ext cx="9696400" cy="2832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21" algn="ctr">
              <a:lnSpc>
                <a:spcPct val="106000"/>
              </a:lnSpc>
            </a:pPr>
            <a:r>
              <a:rPr lang="ru-RU" sz="3200" dirty="0" smtClean="0">
                <a:solidFill>
                  <a:schemeClr val="tx1">
                    <a:lumMod val="85000"/>
                  </a:schemeClr>
                </a:solidFill>
                <a:latin typeface="Tahoma" pitchFamily="34" charset="0"/>
                <a:ea typeface="Calibri" panose="020F0502020204030204" pitchFamily="34" charset="0"/>
                <a:cs typeface="Tahoma" pitchFamily="34" charset="0"/>
              </a:rPr>
              <a:t>За 81 год существования нашего архива через его историю прошло много разных людей. Вспомним некоторых из тех, кто надолго связал с ним свою судьбу:</a:t>
            </a:r>
          </a:p>
          <a:p>
            <a:pPr indent="450221" algn="just">
              <a:lnSpc>
                <a:spcPct val="106000"/>
              </a:lnSpc>
              <a:buFontTx/>
              <a:buChar char="-"/>
            </a:pPr>
            <a:endParaRPr lang="ru-RU" dirty="0" smtClean="0">
              <a:latin typeface="Tahoma" pitchFamily="34" charset="0"/>
              <a:cs typeface="Tahoma" pitchFamily="34" charset="0"/>
            </a:endParaRPr>
          </a:p>
          <a:p>
            <a:pPr indent="450221" algn="just">
              <a:lnSpc>
                <a:spcPct val="106000"/>
              </a:lnSpc>
              <a:buFontTx/>
              <a:buChar char="-"/>
            </a:pP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29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696400" cy="7530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21" algn="just">
              <a:lnSpc>
                <a:spcPct val="106000"/>
              </a:lnSpc>
            </a:pPr>
            <a:r>
              <a:rPr lang="ru-RU" sz="1600" dirty="0" smtClean="0"/>
              <a:t>Абромчик Антонина Иосифовна, 1997-2017 гг. </a:t>
            </a:r>
          </a:p>
          <a:p>
            <a:pPr indent="450221" algn="just">
              <a:lnSpc>
                <a:spcPct val="106000"/>
              </a:lnSpc>
            </a:pPr>
            <a:r>
              <a:rPr lang="ru-RU" sz="1600" dirty="0" smtClean="0"/>
              <a:t>Бакановская Ольга Михайловна - 1964-1986 гг. </a:t>
            </a:r>
          </a:p>
          <a:p>
            <a:pPr indent="450221" algn="just">
              <a:lnSpc>
                <a:spcPct val="106000"/>
              </a:lnSpc>
            </a:pPr>
            <a:r>
              <a:rPr lang="ru-RU" sz="1600" dirty="0" smtClean="0"/>
              <a:t>Герасимович Ростислав Федорович - 1964-2004 гг. , Почетный архивист Беларуси (2003) </a:t>
            </a:r>
          </a:p>
          <a:p>
            <a:pPr indent="450221" algn="just">
              <a:lnSpc>
                <a:spcPct val="106000"/>
              </a:lnSpc>
            </a:pPr>
            <a:r>
              <a:rPr lang="ru-RU" sz="1600" dirty="0" smtClean="0"/>
              <a:t>Декерт (Янушкевич) Лариса Александровна - 1970-1981 гг. </a:t>
            </a:r>
          </a:p>
          <a:p>
            <a:pPr indent="450221" algn="just">
              <a:lnSpc>
                <a:spcPct val="106000"/>
              </a:lnSpc>
            </a:pPr>
            <a:r>
              <a:rPr lang="ru-RU" sz="1600" dirty="0" smtClean="0"/>
              <a:t>Иванова Наталья Владимировна - 1982-2021 гг., Почетный архивист Беларуси  (2010)</a:t>
            </a:r>
          </a:p>
          <a:p>
            <a:pPr indent="450221" algn="just">
              <a:lnSpc>
                <a:spcPct val="106000"/>
              </a:lnSpc>
            </a:pPr>
            <a:r>
              <a:rPr lang="ru-RU" sz="1600" dirty="0" smtClean="0"/>
              <a:t>Карабович (Гомолко) Тамара Александровна - 1974-1986 гг. </a:t>
            </a:r>
          </a:p>
          <a:p>
            <a:pPr indent="450221" algn="just">
              <a:lnSpc>
                <a:spcPct val="106000"/>
              </a:lnSpc>
            </a:pPr>
            <a:r>
              <a:rPr lang="ru-RU" sz="1600" dirty="0" smtClean="0"/>
              <a:t>Кириленко Мария Петровна - 1979-2021 гг., Почетный архивист Беларуси </a:t>
            </a:r>
          </a:p>
          <a:p>
            <a:pPr indent="450221" algn="just">
              <a:lnSpc>
                <a:spcPct val="106000"/>
              </a:lnSpc>
            </a:pPr>
            <a:r>
              <a:rPr lang="ru-RU" sz="1600" dirty="0" smtClean="0"/>
              <a:t>Козуро Галина Ивановна - 1967-2008 гг. </a:t>
            </a:r>
          </a:p>
          <a:p>
            <a:pPr indent="450221" algn="just">
              <a:lnSpc>
                <a:spcPct val="106000"/>
              </a:lnSpc>
            </a:pPr>
            <a:r>
              <a:rPr lang="ru-RU" sz="1600" dirty="0" smtClean="0"/>
              <a:t>Колтакова Нелли Васильевна - 1967-2019 гг., Почетный архивист Беларуси (2005)</a:t>
            </a:r>
          </a:p>
          <a:p>
            <a:pPr indent="450221" algn="just">
              <a:lnSpc>
                <a:spcPct val="106000"/>
              </a:lnSpc>
            </a:pPr>
            <a:r>
              <a:rPr lang="ru-RU" sz="1600" dirty="0" smtClean="0"/>
              <a:t>Корнилова  Надежда Адамовна - 1945-1982 гг. </a:t>
            </a:r>
          </a:p>
          <a:p>
            <a:pPr indent="450221" algn="just">
              <a:lnSpc>
                <a:spcPct val="106000"/>
              </a:lnSpc>
            </a:pPr>
            <a:r>
              <a:rPr lang="ru-RU" sz="1600" dirty="0" smtClean="0"/>
              <a:t>Кравченко Ирина Ивановна -  1987-2021 гг. </a:t>
            </a:r>
          </a:p>
          <a:p>
            <a:pPr indent="450221" algn="just">
              <a:lnSpc>
                <a:spcPct val="106000"/>
              </a:lnSpc>
            </a:pPr>
            <a:r>
              <a:rPr lang="ru-RU" sz="1600" dirty="0" smtClean="0"/>
              <a:t>Купревич Евгения Игнатьевна - 1958-1975 гг. </a:t>
            </a:r>
          </a:p>
          <a:p>
            <a:pPr indent="450221" algn="just">
              <a:lnSpc>
                <a:spcPct val="106000"/>
              </a:lnSpc>
            </a:pPr>
            <a:r>
              <a:rPr lang="ru-RU" sz="1600" dirty="0" smtClean="0"/>
              <a:t>Леоненко Ольга Лаврентьевна - 1964-1980 гг. </a:t>
            </a:r>
          </a:p>
          <a:p>
            <a:pPr indent="450221" algn="just">
              <a:lnSpc>
                <a:spcPct val="106000"/>
              </a:lnSpc>
            </a:pPr>
            <a:r>
              <a:rPr lang="ru-RU" sz="1600" dirty="0" smtClean="0"/>
              <a:t>Логвинова Людмила Владимирова - 1979-2005 гг. </a:t>
            </a:r>
          </a:p>
          <a:p>
            <a:pPr indent="450221" algn="just">
              <a:lnSpc>
                <a:spcPct val="106000"/>
              </a:lnSpc>
            </a:pPr>
            <a:r>
              <a:rPr lang="ru-RU" sz="1600" dirty="0" smtClean="0"/>
              <a:t>Матвеенко Егор Михайлович - 1965-1980 гг. </a:t>
            </a:r>
          </a:p>
          <a:p>
            <a:pPr indent="450221" algn="just">
              <a:lnSpc>
                <a:spcPct val="106000"/>
              </a:lnSpc>
            </a:pPr>
            <a:r>
              <a:rPr lang="ru-RU" sz="1600" dirty="0" smtClean="0"/>
              <a:t>Мигуро Галина Ивановна - 1991-2008 гг. </a:t>
            </a:r>
          </a:p>
          <a:p>
            <a:pPr indent="450221" algn="just">
              <a:lnSpc>
                <a:spcPct val="106000"/>
              </a:lnSpc>
            </a:pPr>
            <a:r>
              <a:rPr lang="ru-RU" sz="1600" dirty="0" smtClean="0"/>
              <a:t>Митюра (Богачёва) Валентина Николаевна - 1955-1999 гг. </a:t>
            </a:r>
          </a:p>
          <a:p>
            <a:pPr indent="450221" algn="just">
              <a:lnSpc>
                <a:spcPct val="106000"/>
              </a:lnSpc>
            </a:pPr>
            <a:r>
              <a:rPr lang="ru-RU" sz="1600" dirty="0" smtClean="0"/>
              <a:t>Новиков Александр Иванович - 1959-1969 гг. </a:t>
            </a:r>
          </a:p>
          <a:p>
            <a:pPr indent="450221" algn="just">
              <a:lnSpc>
                <a:spcPct val="106000"/>
              </a:lnSpc>
            </a:pPr>
            <a:r>
              <a:rPr lang="ru-RU" sz="1600" dirty="0" smtClean="0"/>
              <a:t>Остратюк  Рита Феликсовна - 1971-1995 гг. </a:t>
            </a:r>
          </a:p>
          <a:p>
            <a:pPr indent="450221" algn="just">
              <a:lnSpc>
                <a:spcPct val="106000"/>
              </a:lnSpc>
            </a:pPr>
            <a:r>
              <a:rPr lang="ru-RU" sz="1600" dirty="0" smtClean="0"/>
              <a:t>Погудо Лия Григорьевна - 1965-2010 гг. </a:t>
            </a:r>
          </a:p>
          <a:p>
            <a:pPr indent="450221" algn="just">
              <a:lnSpc>
                <a:spcPct val="106000"/>
              </a:lnSpc>
            </a:pPr>
            <a:r>
              <a:rPr lang="ru-RU" sz="1600" dirty="0" smtClean="0"/>
              <a:t>Сахарова Галина Алексеевна - 1983-1996 гг. </a:t>
            </a:r>
          </a:p>
          <a:p>
            <a:pPr indent="450221" algn="just">
              <a:lnSpc>
                <a:spcPct val="106000"/>
              </a:lnSpc>
            </a:pPr>
            <a:r>
              <a:rPr lang="ru-RU" sz="1600" dirty="0" smtClean="0"/>
              <a:t>Селицкая Зинаида Васильевна - 1982-2010 гг. </a:t>
            </a:r>
          </a:p>
          <a:p>
            <a:pPr indent="450221" algn="just">
              <a:lnSpc>
                <a:spcPct val="106000"/>
              </a:lnSpc>
            </a:pPr>
            <a:r>
              <a:rPr lang="ru-RU" sz="1600" dirty="0" smtClean="0"/>
              <a:t>Симагин Анатолий Васильевич - 1980-1992 гг. </a:t>
            </a:r>
          </a:p>
          <a:p>
            <a:pPr indent="450221" algn="just">
              <a:lnSpc>
                <a:spcPct val="106000"/>
              </a:lnSpc>
            </a:pPr>
            <a:r>
              <a:rPr lang="ru-RU" sz="1600" dirty="0" smtClean="0"/>
              <a:t>Угрюмова Нина Арсентьевна - 1957-1968 гг. </a:t>
            </a:r>
          </a:p>
          <a:p>
            <a:pPr indent="450221" algn="just">
              <a:lnSpc>
                <a:spcPct val="106000"/>
              </a:lnSpc>
            </a:pPr>
            <a:r>
              <a:rPr lang="ru-RU" sz="1600" dirty="0" smtClean="0"/>
              <a:t>Чаевская (Белячевская) Мария Петровна - 1952-1971 гг. </a:t>
            </a:r>
          </a:p>
          <a:p>
            <a:pPr indent="450221" algn="just">
              <a:lnSpc>
                <a:spcPct val="106000"/>
              </a:lnSpc>
            </a:pPr>
            <a:r>
              <a:rPr lang="ru-RU" sz="1600" dirty="0" smtClean="0"/>
              <a:t>Шульжицкая Мария Андреевна - 1961-1980 гг.</a:t>
            </a:r>
            <a:endParaRPr lang="ru-RU" sz="1600" dirty="0" smtClean="0">
              <a:latin typeface="Tahoma" pitchFamily="34" charset="0"/>
              <a:cs typeface="Tahoma" pitchFamily="34" charset="0"/>
            </a:endParaRPr>
          </a:p>
          <a:p>
            <a:pPr indent="450221" algn="just">
              <a:lnSpc>
                <a:spcPct val="106000"/>
              </a:lnSpc>
              <a:buFontTx/>
              <a:buChar char="-"/>
            </a:pPr>
            <a:endParaRPr lang="ru-RU" dirty="0" smtClean="0">
              <a:latin typeface="Tahoma" pitchFamily="34" charset="0"/>
              <a:cs typeface="Tahoma" pitchFamily="34" charset="0"/>
            </a:endParaRPr>
          </a:p>
          <a:p>
            <a:pPr indent="450221" algn="just">
              <a:lnSpc>
                <a:spcPct val="106000"/>
              </a:lnSpc>
              <a:buFontTx/>
              <a:buChar char="-"/>
            </a:pP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29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04112" y="4221088"/>
            <a:ext cx="2950885" cy="576064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sz="3200" dirty="0">
                <a:latin typeface="Monotype Corsiva" panose="03010101010201010101" pitchFamily="66" charset="0"/>
              </a:rPr>
              <a:t>К.Д.Бальмонт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67608" y="2132856"/>
            <a:ext cx="6767310" cy="3096344"/>
          </a:xfrm>
        </p:spPr>
        <p:txBody>
          <a:bodyPr rtlCol="0">
            <a:normAutofit fontScale="62500" lnSpcReduction="20000"/>
          </a:bodyPr>
          <a:lstStyle/>
          <a:p>
            <a:pPr rtl="0"/>
            <a:r>
              <a:rPr lang="ru-RU" sz="4300" dirty="0">
                <a:solidFill>
                  <a:schemeClr val="tx1">
                    <a:lumMod val="85000"/>
                  </a:schemeClr>
                </a:solidFill>
                <a:latin typeface="Tahoma" pitchFamily="34" charset="0"/>
                <a:cs typeface="Tahoma" pitchFamily="34" charset="0"/>
              </a:rPr>
              <a:t>Можно все заветное покинуть,</a:t>
            </a:r>
          </a:p>
          <a:p>
            <a:pPr rtl="0"/>
            <a:r>
              <a:rPr lang="ru-RU" sz="4300" dirty="0">
                <a:solidFill>
                  <a:schemeClr val="tx1">
                    <a:lumMod val="85000"/>
                  </a:schemeClr>
                </a:solidFill>
                <a:latin typeface="Tahoma" pitchFamily="34" charset="0"/>
                <a:cs typeface="Tahoma" pitchFamily="34" charset="0"/>
              </a:rPr>
              <a:t>Можно все бесследно разлюбить,</a:t>
            </a:r>
          </a:p>
          <a:p>
            <a:pPr rtl="0"/>
            <a:r>
              <a:rPr lang="ru-RU" sz="4300" dirty="0">
                <a:solidFill>
                  <a:schemeClr val="tx1">
                    <a:lumMod val="85000"/>
                  </a:schemeClr>
                </a:solidFill>
                <a:latin typeface="Tahoma" pitchFamily="34" charset="0"/>
                <a:cs typeface="Tahoma" pitchFamily="34" charset="0"/>
              </a:rPr>
              <a:t>Но нельзя к минувшему остынуть,</a:t>
            </a:r>
          </a:p>
          <a:p>
            <a:pPr rtl="0"/>
            <a:r>
              <a:rPr lang="ru-RU" sz="4300" dirty="0">
                <a:solidFill>
                  <a:schemeClr val="tx1">
                    <a:lumMod val="85000"/>
                  </a:schemeClr>
                </a:solidFill>
                <a:latin typeface="Tahoma" pitchFamily="34" charset="0"/>
                <a:cs typeface="Tahoma" pitchFamily="34" charset="0"/>
              </a:rPr>
              <a:t>Но нельзя о прошлом позабыть.</a:t>
            </a:r>
          </a:p>
          <a:p>
            <a:pPr rtl="0"/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  <a:latin typeface="Tahoma" pitchFamily="34" charset="0"/>
                <a:cs typeface="Tahoma" pitchFamily="34" charset="0"/>
              </a:rPr>
              <a:t>                                  </a:t>
            </a:r>
          </a:p>
          <a:p>
            <a:pPr algn="r" rtl="0"/>
            <a:r>
              <a:rPr lang="ru-RU" b="1" dirty="0">
                <a:latin typeface="Monotype Corsiva" panose="03010101010201010101" pitchFamily="66" charset="0"/>
              </a:rPr>
              <a:t> </a:t>
            </a:r>
            <a:r>
              <a:rPr lang="ru-RU" b="1" dirty="0" smtClean="0">
                <a:latin typeface="Monotype Corsiva" panose="03010101010201010101" pitchFamily="66" charset="0"/>
              </a:rPr>
              <a:t>                                   </a:t>
            </a:r>
            <a:endParaRPr lang="ru-RU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69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88640"/>
            <a:ext cx="5348601" cy="36004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Рисунок 1" descr="D:\Папка для обмена_2020\Выставка 100 летие архивного дела\Фотографии\DSCN456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2852936"/>
            <a:ext cx="5040560" cy="381642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071664" y="4953633"/>
            <a:ext cx="4104456" cy="2165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</a:pPr>
            <a:endParaRPr lang="ru-RU" sz="1600" dirty="0" smtClean="0">
              <a:solidFill>
                <a:schemeClr val="tx1">
                  <a:lumMod val="85000"/>
                </a:schemeClr>
              </a:solidFill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pPr>
              <a:lnSpc>
                <a:spcPct val="106000"/>
              </a:lnSpc>
            </a:pPr>
            <a:endParaRPr lang="ru-RU" sz="1600" dirty="0" smtClean="0">
              <a:solidFill>
                <a:schemeClr val="tx1">
                  <a:lumMod val="85000"/>
                </a:schemeClr>
              </a:solidFill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pPr>
              <a:lnSpc>
                <a:spcPct val="106000"/>
              </a:lnSpc>
            </a:pP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С июля 2021 директор 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архива </a:t>
            </a: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- 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Адамович Оксана </a:t>
            </a: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Владимировна ,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06000"/>
              </a:lnSpc>
            </a:pP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заместитель 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директора </a:t>
            </a: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– заведующий отделом справочной работы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06000"/>
              </a:lnSpc>
            </a:pPr>
            <a:r>
              <a:rPr lang="ru-RU" sz="1600" dirty="0" err="1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Шилко</a:t>
            </a: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Татьяна Вячеславовна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1600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1344" y="3789040"/>
            <a:ext cx="5616624" cy="1397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</a:pP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Директор архива 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06000"/>
              </a:lnSpc>
            </a:pP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Герасимович </a:t>
            </a: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Ростислав Федорович (1964-2004 ),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06000"/>
              </a:lnSpc>
            </a:pP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с</a:t>
            </a: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тарший 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научный сотрудник </a:t>
            </a:r>
            <a:r>
              <a:rPr lang="ru-RU" sz="1600" dirty="0" err="1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хозгруппы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Козуро </a:t>
            </a: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Галина Ивановна 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06000"/>
              </a:lnSpc>
            </a:pP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1978г.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" name="Рисунок 5" descr="100_8529_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28248" y="404664"/>
            <a:ext cx="1944216" cy="232070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231904" y="1052736"/>
            <a:ext cx="3060342" cy="1397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6000"/>
              </a:lnSpc>
            </a:pP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Директор архива 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r">
              <a:lnSpc>
                <a:spcPct val="106000"/>
              </a:lnSpc>
            </a:pP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Иванова Наталья Владимировна </a:t>
            </a:r>
          </a:p>
          <a:p>
            <a:pPr algn="r">
              <a:lnSpc>
                <a:spcPct val="106000"/>
              </a:lnSpc>
            </a:pP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(2004-2021) 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r">
              <a:lnSpc>
                <a:spcPct val="106000"/>
              </a:lnSpc>
            </a:pP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01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332656"/>
            <a:ext cx="5184576" cy="324036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 descr="D:\Папка для обмена_2020\Выставка 100 летие архивного дела\Фотографии\DSCN4604[1]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3005369"/>
            <a:ext cx="5544616" cy="352839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375921" y="386343"/>
            <a:ext cx="4198540" cy="977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1967 г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.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06000"/>
              </a:lnSpc>
            </a:pP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Сотрудники группы использования и    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06000"/>
              </a:lnSpc>
            </a:pP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публикации </a:t>
            </a: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документов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99456" y="5301208"/>
            <a:ext cx="47525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20"/>
              </a:lnSpc>
              <a:spcAft>
                <a:spcPts val="800"/>
              </a:spcAft>
            </a:pP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2021 г.      </a:t>
            </a:r>
          </a:p>
          <a:p>
            <a:pPr>
              <a:lnSpc>
                <a:spcPts val="1920"/>
              </a:lnSpc>
              <a:spcAft>
                <a:spcPts val="800"/>
              </a:spcAft>
            </a:pP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Сотрудники отдела  обеспечения сохранности, государственного учета и научно-справочного аппарата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93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895" y="1268760"/>
            <a:ext cx="3571105" cy="533256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 descr="D:\Папка для обмена_2020\Выставка 100 летие архивного дела\Фотографии\DSCN4690(1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2348880"/>
            <a:ext cx="3672408" cy="399029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91344" y="738749"/>
            <a:ext cx="51845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1">
                    <a:lumMod val="85000"/>
                  </a:schemeClr>
                </a:solidFill>
                <a:latin typeface="Tahoma" pitchFamily="34" charset="0"/>
                <a:ea typeface="Calibri" panose="020F0502020204030204" pitchFamily="34" charset="0"/>
                <a:cs typeface="Tahoma" pitchFamily="34" charset="0"/>
              </a:rPr>
              <a:t>В архиве </a:t>
            </a:r>
            <a:r>
              <a:rPr lang="ru-RU" sz="2000" dirty="0" smtClean="0">
                <a:solidFill>
                  <a:schemeClr val="tx1">
                    <a:lumMod val="85000"/>
                  </a:schemeClr>
                </a:solidFill>
                <a:latin typeface="Tahoma" pitchFamily="34" charset="0"/>
                <a:ea typeface="Calibri" panose="020F0502020204030204" pitchFamily="34" charset="0"/>
                <a:cs typeface="Tahoma" pitchFamily="34" charset="0"/>
              </a:rPr>
              <a:t>на хранении находятся  </a:t>
            </a:r>
            <a:r>
              <a:rPr lang="ru-RU" sz="2000" dirty="0">
                <a:solidFill>
                  <a:schemeClr val="tx1">
                    <a:lumMod val="85000"/>
                  </a:schemeClr>
                </a:solidFill>
                <a:latin typeface="Tahoma" pitchFamily="34" charset="0"/>
                <a:ea typeface="Calibri" panose="020F0502020204030204" pitchFamily="34" charset="0"/>
                <a:cs typeface="Tahoma" pitchFamily="34" charset="0"/>
              </a:rPr>
              <a:t>документы бывших польских учреждений </a:t>
            </a:r>
          </a:p>
          <a:p>
            <a:r>
              <a:rPr lang="ru-RU" sz="2000" dirty="0">
                <a:solidFill>
                  <a:schemeClr val="tx1">
                    <a:lumMod val="85000"/>
                  </a:schemeClr>
                </a:solidFill>
                <a:latin typeface="Tahoma" pitchFamily="34" charset="0"/>
                <a:ea typeface="Calibri" panose="020F0502020204030204" pitchFamily="34" charset="0"/>
                <a:cs typeface="Tahoma" pitchFamily="34" charset="0"/>
              </a:rPr>
              <a:t>за 1919-1939 гг</a:t>
            </a:r>
            <a:r>
              <a:rPr lang="ru-RU" sz="2000" dirty="0" smtClean="0">
                <a:solidFill>
                  <a:schemeClr val="tx1">
                    <a:lumMod val="85000"/>
                  </a:schemeClr>
                </a:solidFill>
                <a:latin typeface="Tahoma" pitchFamily="34" charset="0"/>
                <a:ea typeface="Calibri" panose="020F0502020204030204" pitchFamily="34" charset="0"/>
                <a:cs typeface="Tahoma" pitchFamily="34" charset="0"/>
              </a:rPr>
              <a:t>., небольшой комплекс документов  за </a:t>
            </a:r>
            <a:r>
              <a:rPr lang="ru-RU" sz="2000" dirty="0">
                <a:solidFill>
                  <a:schemeClr val="tx1">
                    <a:lumMod val="85000"/>
                  </a:schemeClr>
                </a:solidFill>
                <a:latin typeface="Tahoma" pitchFamily="34" charset="0"/>
                <a:ea typeface="Calibri" panose="020F0502020204030204" pitchFamily="34" charset="0"/>
                <a:cs typeface="Tahoma" pitchFamily="34" charset="0"/>
              </a:rPr>
              <a:t>1939-1941 гг.,  </a:t>
            </a:r>
            <a:r>
              <a:rPr lang="ru-RU" sz="2000" dirty="0" smtClean="0">
                <a:solidFill>
                  <a:schemeClr val="tx1">
                    <a:lumMod val="85000"/>
                  </a:schemeClr>
                </a:solidFill>
                <a:latin typeface="Tahoma" pitchFamily="34" charset="0"/>
                <a:ea typeface="Calibri" panose="020F0502020204030204" pitchFamily="34" charset="0"/>
                <a:cs typeface="Tahoma" pitchFamily="34" charset="0"/>
              </a:rPr>
              <a:t>а также документы </a:t>
            </a:r>
            <a:r>
              <a:rPr lang="ru-RU" sz="2000" dirty="0">
                <a:solidFill>
                  <a:schemeClr val="tx1">
                    <a:lumMod val="85000"/>
                  </a:schemeClr>
                </a:solidFill>
                <a:latin typeface="Tahoma" pitchFamily="34" charset="0"/>
                <a:ea typeface="Calibri" panose="020F0502020204030204" pitchFamily="34" charset="0"/>
                <a:cs typeface="Tahoma" pitchFamily="34" charset="0"/>
              </a:rPr>
              <a:t>послевоенного </a:t>
            </a:r>
            <a:r>
              <a:rPr lang="ru-RU" sz="2000" dirty="0" smtClean="0">
                <a:solidFill>
                  <a:schemeClr val="tx1">
                    <a:lumMod val="85000"/>
                  </a:schemeClr>
                </a:solidFill>
                <a:latin typeface="Tahoma" pitchFamily="34" charset="0"/>
                <a:ea typeface="Calibri" panose="020F0502020204030204" pitchFamily="34" charset="0"/>
                <a:cs typeface="Tahoma" pitchFamily="34" charset="0"/>
              </a:rPr>
              <a:t/>
            </a:r>
            <a:br>
              <a:rPr lang="ru-RU" sz="2000" dirty="0" smtClean="0">
                <a:solidFill>
                  <a:schemeClr val="tx1">
                    <a:lumMod val="85000"/>
                  </a:schemeClr>
                </a:solidFill>
                <a:latin typeface="Tahoma" pitchFamily="34" charset="0"/>
                <a:ea typeface="Calibri" panose="020F0502020204030204" pitchFamily="34" charset="0"/>
                <a:cs typeface="Tahoma" pitchFamily="34" charset="0"/>
              </a:rPr>
            </a:br>
            <a:r>
              <a:rPr lang="ru-RU" sz="2000" dirty="0" smtClean="0">
                <a:solidFill>
                  <a:schemeClr val="tx1">
                    <a:lumMod val="85000"/>
                  </a:schemeClr>
                </a:solidFill>
                <a:latin typeface="Tahoma" pitchFamily="34" charset="0"/>
                <a:ea typeface="Tahoma" panose="020B0604030504040204" pitchFamily="34" charset="0"/>
                <a:cs typeface="Tahoma" pitchFamily="34" charset="0"/>
              </a:rPr>
              <a:t>периода 1944-2015 гг. </a:t>
            </a:r>
          </a:p>
          <a:p>
            <a:pPr algn="ctr"/>
            <a:endParaRPr lang="ru-RU" sz="2000" dirty="0" smtClean="0">
              <a:solidFill>
                <a:schemeClr val="tx1">
                  <a:lumMod val="85000"/>
                </a:schemeClr>
              </a:solidFill>
              <a:latin typeface="Tahoma" pitchFamily="34" charset="0"/>
              <a:ea typeface="Tahoma" panose="020B0604030504040204" pitchFamily="34" charset="0"/>
              <a:cs typeface="Tahoma" pitchFamily="34" charset="0"/>
            </a:endParaRPr>
          </a:p>
          <a:p>
            <a:pPr algn="ctr"/>
            <a:endParaRPr lang="ru-RU" sz="2000" dirty="0" smtClean="0">
              <a:solidFill>
                <a:schemeClr val="tx1">
                  <a:lumMod val="85000"/>
                </a:schemeClr>
              </a:solidFill>
              <a:latin typeface="Tahoma" pitchFamily="34" charset="0"/>
              <a:ea typeface="Tahoma" panose="020B0604030504040204" pitchFamily="34" charset="0"/>
              <a:cs typeface="Tahoma" pitchFamily="34" charset="0"/>
            </a:endParaRPr>
          </a:p>
          <a:p>
            <a:r>
              <a:rPr lang="ru-RU" sz="2000" dirty="0" smtClean="0">
                <a:solidFill>
                  <a:schemeClr val="tx1">
                    <a:lumMod val="85000"/>
                  </a:schemeClr>
                </a:solidFill>
                <a:latin typeface="Tahoma" pitchFamily="34" charset="0"/>
                <a:ea typeface="Tahoma" panose="020B0604030504040204" pitchFamily="34" charset="0"/>
                <a:cs typeface="Tahoma" pitchFamily="34" charset="0"/>
              </a:rPr>
              <a:t>П</a:t>
            </a:r>
            <a:r>
              <a:rPr lang="ru-RU" sz="2000" dirty="0" smtClean="0">
                <a:solidFill>
                  <a:schemeClr val="tx1">
                    <a:lumMod val="85000"/>
                  </a:schemeClr>
                </a:solidFill>
                <a:latin typeface="Tahoma" pitchFamily="34" charset="0"/>
                <a:cs typeface="Tahoma" pitchFamily="34" charset="0"/>
              </a:rPr>
              <a:t>о состоянию на 01.01.2021 года на хранении в архиве находится 1735 фондов (278700 дел) </a:t>
            </a:r>
          </a:p>
          <a:p>
            <a:pPr algn="ctr"/>
            <a:endParaRPr lang="ru-RU" sz="2000" dirty="0" smtClean="0">
              <a:solidFill>
                <a:schemeClr val="tx1">
                  <a:lumMod val="85000"/>
                </a:schemeClr>
              </a:solidFill>
              <a:latin typeface="Tahoma" pitchFamily="34" charset="0"/>
              <a:ea typeface="Tahoma" panose="020B0604030504040204" pitchFamily="34" charset="0"/>
              <a:cs typeface="Tahoma" pitchFamily="34" charset="0"/>
            </a:endParaRPr>
          </a:p>
          <a:p>
            <a:r>
              <a:rPr lang="ru-RU" sz="2000" dirty="0" smtClean="0">
                <a:solidFill>
                  <a:schemeClr val="tx1">
                    <a:lumMod val="85000"/>
                  </a:schemeClr>
                </a:solidFill>
                <a:latin typeface="Tahoma" pitchFamily="34" charset="0"/>
                <a:ea typeface="Tahoma" panose="020B0604030504040204" pitchFamily="34" charset="0"/>
                <a:cs typeface="Tahoma" pitchFamily="34" charset="0"/>
              </a:rPr>
              <a:t>Документы размещаются </a:t>
            </a:r>
          </a:p>
          <a:p>
            <a:r>
              <a:rPr lang="ru-RU" sz="2000" dirty="0" smtClean="0">
                <a:solidFill>
                  <a:schemeClr val="tx1">
                    <a:lumMod val="85000"/>
                  </a:schemeClr>
                </a:solidFill>
                <a:latin typeface="Tahoma" pitchFamily="34" charset="0"/>
                <a:ea typeface="Tahoma" panose="020B0604030504040204" pitchFamily="34" charset="0"/>
                <a:cs typeface="Tahoma" pitchFamily="34" charset="0"/>
              </a:rPr>
              <a:t>в 10 хранилищах </a:t>
            </a:r>
          </a:p>
          <a:p>
            <a:r>
              <a:rPr lang="ru-RU" sz="2000" dirty="0" smtClean="0">
                <a:solidFill>
                  <a:schemeClr val="tx1">
                    <a:lumMod val="85000"/>
                  </a:schemeClr>
                </a:solidFill>
                <a:latin typeface="Tahoma" pitchFamily="34" charset="0"/>
                <a:ea typeface="Tahoma" panose="020B0604030504040204" pitchFamily="34" charset="0"/>
                <a:cs typeface="Tahoma" pitchFamily="34" charset="0"/>
              </a:rPr>
              <a:t>на раздвижных стеллажах</a:t>
            </a:r>
          </a:p>
          <a:p>
            <a:endParaRPr lang="ru-RU" sz="2000" dirty="0" smtClean="0">
              <a:solidFill>
                <a:schemeClr val="tx1">
                  <a:lumMod val="85000"/>
                </a:schemeClr>
              </a:solidFill>
              <a:latin typeface="Tahoma" pitchFamily="34" charset="0"/>
              <a:ea typeface="Tahoma" panose="020B0604030504040204" pitchFamily="34" charset="0"/>
              <a:cs typeface="Tahoma" pitchFamily="34" charset="0"/>
            </a:endParaRPr>
          </a:p>
          <a:p>
            <a:r>
              <a:rPr lang="ru-RU" sz="2000" dirty="0" smtClean="0">
                <a:solidFill>
                  <a:schemeClr val="tx1">
                    <a:lumMod val="85000"/>
                  </a:schemeClr>
                </a:solidFill>
                <a:latin typeface="Tahoma" pitchFamily="34" charset="0"/>
                <a:ea typeface="Tahoma" panose="020B0604030504040204" pitchFamily="34" charset="0"/>
                <a:cs typeface="Tahoma" pitchFamily="34" charset="0"/>
              </a:rPr>
              <a:t>Справа на фото – стеллажи в старом</a:t>
            </a:r>
          </a:p>
          <a:p>
            <a:r>
              <a:rPr lang="ru-RU" sz="2000" dirty="0" smtClean="0">
                <a:solidFill>
                  <a:schemeClr val="tx1">
                    <a:lumMod val="85000"/>
                  </a:schemeClr>
                </a:solidFill>
                <a:latin typeface="Tahoma" pitchFamily="34" charset="0"/>
                <a:ea typeface="Tahoma" panose="020B0604030504040204" pitchFamily="34" charset="0"/>
                <a:cs typeface="Tahoma" pitchFamily="34" charset="0"/>
              </a:rPr>
              <a:t>здании архива</a:t>
            </a:r>
            <a:endParaRPr lang="ru-RU" sz="2000" dirty="0">
              <a:solidFill>
                <a:schemeClr val="tx1">
                  <a:lumMod val="85000"/>
                </a:schemeClr>
              </a:solidFill>
              <a:latin typeface="Tahoma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59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7367" y="465400"/>
            <a:ext cx="10009113" cy="74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</a:pPr>
            <a:r>
              <a:rPr lang="ru-RU" sz="20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Некоторые </a:t>
            </a:r>
            <a:r>
              <a:rPr lang="ru-RU" sz="20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книги и издания, </a:t>
            </a:r>
            <a:r>
              <a:rPr lang="ru-RU" sz="20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которые вышли, благодаря документам, </a:t>
            </a:r>
            <a:endParaRPr lang="ru-RU" sz="2000" dirty="0" smtClean="0">
              <a:solidFill>
                <a:schemeClr val="tx1">
                  <a:lumMod val="85000"/>
                </a:schemeClr>
              </a:solidFill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pPr>
              <a:lnSpc>
                <a:spcPct val="106000"/>
              </a:lnSpc>
            </a:pPr>
            <a:r>
              <a:rPr lang="ru-RU" sz="20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находящимся в </a:t>
            </a:r>
            <a:r>
              <a:rPr lang="ru-RU" sz="20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учреждении </a:t>
            </a:r>
            <a:r>
              <a:rPr lang="ru-RU" sz="20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«</a:t>
            </a:r>
            <a:r>
              <a:rPr lang="ru-RU" sz="20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Зональный государственный архив в </a:t>
            </a:r>
            <a:r>
              <a:rPr lang="ru-RU" sz="2000" dirty="0" err="1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г.Молодечно</a:t>
            </a:r>
            <a:r>
              <a:rPr lang="ru-RU" sz="20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».</a:t>
            </a:r>
            <a:endParaRPr lang="ru-RU" sz="20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Рисунок 2" descr="D:\Папка для обмена_2020\Выставка 100 летие архивного дела\Фотографии\DSCN4697(1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8985">
            <a:off x="6447140" y="2649538"/>
            <a:ext cx="4615867" cy="362345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6973">
            <a:off x="985781" y="2356000"/>
            <a:ext cx="4649578" cy="355834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19762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90" y="836712"/>
            <a:ext cx="4317249" cy="301364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941554"/>
            <a:ext cx="4293355" cy="284748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0" y="3916996"/>
            <a:ext cx="4009995" cy="274921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35360" y="285068"/>
            <a:ext cx="4608512" cy="614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</a:pP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Сотрудники </a:t>
            </a:r>
            <a:r>
              <a:rPr lang="ru-RU" sz="1600" dirty="0" err="1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хозгруппы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Садовская 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Я.П., </a:t>
            </a:r>
          </a:p>
          <a:p>
            <a:pPr>
              <a:lnSpc>
                <a:spcPct val="106000"/>
              </a:lnSpc>
            </a:pP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Мигуро Г.И., Козуро Г.И. 1978г.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74627" y="5529998"/>
            <a:ext cx="3384377" cy="1136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</a:pP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Прием </a:t>
            </a: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посетителей 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архивистом отдела использования </a:t>
            </a: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документов 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архива </a:t>
            </a: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/>
            </a:r>
            <a:b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</a:b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Кравченко 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И.И. 1995г.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79976" y="260648"/>
            <a:ext cx="4437371" cy="614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</a:pP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Прием граждан в столе справок архивистом                                                                                             Леоненко О.Л. 1978г.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79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5360" y="476672"/>
            <a:ext cx="10009112" cy="6356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21" algn="just">
              <a:lnSpc>
                <a:spcPct val="106000"/>
              </a:lnSpc>
            </a:pP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Сегодня архив проводит большую работу по приему, сохранению и использованию архивных 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документов: </a:t>
            </a:r>
          </a:p>
          <a:p>
            <a:pPr indent="450221" algn="just">
              <a:lnSpc>
                <a:spcPct val="106000"/>
              </a:lnSpc>
            </a:pPr>
            <a:r>
              <a:rPr lang="ru-RU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год архив пополняется 2000 новых документов учреждений и организаций списка №1;</a:t>
            </a:r>
          </a:p>
          <a:p>
            <a:pPr indent="450221" algn="just">
              <a:lnSpc>
                <a:spcPct val="106000"/>
              </a:lnSpc>
            </a:pPr>
            <a:r>
              <a:rPr lang="ru-RU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исполнения заявлений от граждан и организаций сотрудникам выдается более 13000   единиц хранения в год;</a:t>
            </a:r>
          </a:p>
          <a:p>
            <a:pPr indent="450221" algn="just">
              <a:lnSpc>
                <a:spcPct val="106000"/>
              </a:lnSpc>
            </a:pPr>
            <a:r>
              <a:rPr lang="ru-RU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гражданам 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организациям выдаётся около 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1300  </a:t>
            </a:r>
            <a:br>
              <a:rPr lang="ru-RU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год справок 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различного 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характера (социально-правового, биографического, тематического, 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генеалогического, административные процедуры);</a:t>
            </a:r>
          </a:p>
          <a:p>
            <a:pPr indent="450221" algn="just">
              <a:lnSpc>
                <a:spcPct val="106000"/>
              </a:lnSpc>
            </a:pPr>
            <a:r>
              <a:rPr lang="ru-RU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электронной почте поступает  и остается на исполнение около 600 заявлений;</a:t>
            </a:r>
          </a:p>
          <a:p>
            <a:pPr indent="450221" algn="just">
              <a:lnSpc>
                <a:spcPct val="106000"/>
              </a:lnSpc>
            </a:pPr>
            <a:r>
              <a:rPr lang="ru-RU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около 50 пользователей ежегодно посещают читальный зал архива, им выдается около 500 дел (часть из них – в электронном виде);</a:t>
            </a:r>
          </a:p>
          <a:p>
            <a:pPr indent="450221" algn="just">
              <a:lnSpc>
                <a:spcPct val="106000"/>
              </a:lnSpc>
            </a:pPr>
            <a:r>
              <a:rPr lang="ru-RU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оцифровывается 200 описей в год.</a:t>
            </a:r>
          </a:p>
        </p:txBody>
      </p:sp>
    </p:spTree>
    <p:extLst>
      <p:ext uri="{BB962C8B-B14F-4D97-AF65-F5344CB8AC3E}">
        <p14:creationId xmlns:p14="http://schemas.microsoft.com/office/powerpoint/2010/main" val="81587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2852936"/>
            <a:ext cx="2736304" cy="363431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647728" y="272505"/>
            <a:ext cx="5400600" cy="1136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</a:pPr>
            <a:r>
              <a:rPr lang="ru-RU" sz="1600" b="1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Отдел справочной работы , слева направо:</a:t>
            </a:r>
          </a:p>
          <a:p>
            <a:pPr>
              <a:lnSpc>
                <a:spcPct val="106000"/>
              </a:lnSpc>
            </a:pPr>
            <a:r>
              <a:rPr lang="ru-RU" sz="1600" b="1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заместитель директора - заведующий отделом </a:t>
            </a:r>
          </a:p>
          <a:p>
            <a:pPr>
              <a:lnSpc>
                <a:spcPct val="106000"/>
              </a:lnSpc>
            </a:pPr>
            <a:r>
              <a:rPr lang="ru-RU" sz="1600" b="1" dirty="0" err="1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Шилко</a:t>
            </a:r>
            <a:r>
              <a:rPr lang="ru-RU" sz="1600" b="1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Т.В., архивисты: Сороко И.В., </a:t>
            </a:r>
            <a:br>
              <a:rPr lang="ru-RU" sz="1600" b="1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</a:br>
            <a:r>
              <a:rPr lang="ru-RU" sz="1600" b="1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Гришина К.А., Артемова В.А. </a:t>
            </a:r>
            <a:endParaRPr lang="ru-RU" sz="16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32656"/>
            <a:ext cx="3024336" cy="375970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2074250"/>
            <a:ext cx="2952328" cy="392122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3284984"/>
            <a:ext cx="2448272" cy="325175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 descr="D:\Папка для обмена_2020\Выставка 100 летие архивного дела\Фотографии\DSCN4738(1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1340768"/>
            <a:ext cx="2736304" cy="367240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96188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N4581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360" y="260648"/>
            <a:ext cx="6444208" cy="483315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935415" y="1412776"/>
            <a:ext cx="5256585" cy="2441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</a:pPr>
            <a:r>
              <a:rPr lang="ru-RU" sz="1600" b="1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Сотрудники отдела обеспечения сохранности документов, государственного учета и научно-справочного аппарата, справа налево:</a:t>
            </a:r>
          </a:p>
          <a:p>
            <a:pPr>
              <a:lnSpc>
                <a:spcPct val="106000"/>
              </a:lnSpc>
            </a:pPr>
            <a:endParaRPr lang="ru-RU" sz="1600" b="1" dirty="0" smtClean="0">
              <a:solidFill>
                <a:schemeClr val="tx1">
                  <a:lumMod val="85000"/>
                </a:schemeClr>
              </a:solidFill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pPr>
              <a:lnSpc>
                <a:spcPct val="106000"/>
              </a:lnSpc>
            </a:pPr>
            <a:r>
              <a:rPr lang="ru-RU" sz="1600" b="1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Жаденов Дмитрий Анатольевич, </a:t>
            </a:r>
          </a:p>
          <a:p>
            <a:pPr>
              <a:lnSpc>
                <a:spcPct val="106000"/>
              </a:lnSpc>
            </a:pPr>
            <a:r>
              <a:rPr lang="ru-RU" sz="1600" b="1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Скороденок Анна Александровна, </a:t>
            </a:r>
          </a:p>
          <a:p>
            <a:pPr>
              <a:lnSpc>
                <a:spcPct val="106000"/>
              </a:lnSpc>
            </a:pPr>
            <a:r>
              <a:rPr lang="ru-RU" sz="1600" b="1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заведующий отделом Николайчук Елена Станиславовна, </a:t>
            </a:r>
          </a:p>
          <a:p>
            <a:pPr>
              <a:lnSpc>
                <a:spcPct val="106000"/>
              </a:lnSpc>
            </a:pPr>
            <a:r>
              <a:rPr lang="ru-RU" sz="1600" b="1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Круковская Светлана </a:t>
            </a:r>
            <a:r>
              <a:rPr lang="ru-RU" sz="1600" b="1" dirty="0" err="1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Владиленовна</a:t>
            </a:r>
            <a:endParaRPr lang="ru-RU" sz="1600" b="1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" name="Рисунок 6" descr="DSCN4604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68208" y="4453752"/>
            <a:ext cx="3312368" cy="202744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17272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Папка для обмена_2020\Выставка 100 летие архивного дела\Фотографии\DSCN4648(1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1" y="260649"/>
            <a:ext cx="3168351" cy="425830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91344" y="4509120"/>
            <a:ext cx="3384377" cy="1397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</a:pP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Заведующий отделом 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06000"/>
              </a:lnSpc>
            </a:pP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делопроизводства и 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06000"/>
              </a:lnSpc>
            </a:pP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формирования Национального 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06000"/>
              </a:lnSpc>
            </a:pP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архивного фонда 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06000"/>
              </a:lnSpc>
            </a:pP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Кутас Илона Герасимовна 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Рисунок 3" descr="D:\Папка для обмена_2020\Выставка 100 летие архивного дела\Фотографии\DSCN4597(1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606671"/>
            <a:ext cx="3635705" cy="266429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832429" y="620690"/>
            <a:ext cx="2839636" cy="2180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6000"/>
              </a:lnSpc>
            </a:pP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Заместитель </a:t>
            </a:r>
            <a:r>
              <a:rPr lang="ru-RU" sz="1600" dirty="0" err="1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директора-заведующий</a:t>
            </a: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отделом справочной работы  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pPr algn="r">
              <a:lnSpc>
                <a:spcPct val="106000"/>
              </a:lnSpc>
            </a:pPr>
            <a:r>
              <a:rPr lang="ru-RU" sz="1600" dirty="0" err="1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Шилко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Татьяна Вячеславовна </a:t>
            </a:r>
          </a:p>
          <a:p>
            <a:pPr algn="r">
              <a:lnSpc>
                <a:spcPct val="106000"/>
              </a:lnSpc>
            </a:pP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и архивист 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r">
              <a:lnSpc>
                <a:spcPct val="106000"/>
              </a:lnSpc>
            </a:pP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Артемова Валентина Александровна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" name="Рисунок 5" descr="D:\Папка для обмена_2020\Выставка 100 летие архивного дела\Фотографии\DSCN4607(1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429" y="2965379"/>
            <a:ext cx="2716951" cy="366099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744072" y="5229200"/>
            <a:ext cx="3384377" cy="1397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</a:pP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Архивист  </a:t>
            </a: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отдела обеспечения сохранности документов, государственного учета и научно-справочного аппарата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06000"/>
              </a:lnSpc>
            </a:pPr>
            <a:r>
              <a:rPr lang="ru-RU" sz="1600" dirty="0" err="1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Скороденок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Анна Александровна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09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Папка для обмена_2020\Выставка 100 летие архивного дела\Фотографии\DSCN4546(1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979" y="915221"/>
            <a:ext cx="3844924" cy="501015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767409" y="4521694"/>
            <a:ext cx="5256585" cy="1374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</a:pP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Прямой эфир на радио «Молодечно </a:t>
            </a:r>
            <a:r>
              <a:rPr lang="en-US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FM</a:t>
            </a: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», 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6000"/>
              </a:lnSpc>
            </a:pP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посвященный Дню архивиста </a:t>
            </a: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октября 2021г.</a:t>
            </a:r>
          </a:p>
          <a:p>
            <a:pPr>
              <a:lnSpc>
                <a:spcPct val="106000"/>
              </a:lnSpc>
            </a:pP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 микрофона заведующий 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отделом использования документов и внедрения автоматизированных технологий Томкович </a:t>
            </a: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Елена Александровна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44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251520"/>
            <a:ext cx="10920537" cy="7922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21" marR="430535" indent="448950" algn="just">
              <a:lnSpc>
                <a:spcPct val="106000"/>
              </a:lnSpc>
            </a:pPr>
            <a:endParaRPr lang="ru-RU" dirty="0">
              <a:solidFill>
                <a:srgbClr val="0070C0"/>
              </a:solidFill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pPr marL="450221" marR="430535" indent="448950" algn="just">
              <a:lnSpc>
                <a:spcPct val="106000"/>
              </a:lnSpc>
            </a:pPr>
            <a:endParaRPr lang="ru-RU" dirty="0">
              <a:solidFill>
                <a:srgbClr val="0070C0"/>
              </a:solidFill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pPr marL="450221" marR="430535" indent="448950" algn="just">
              <a:lnSpc>
                <a:spcPct val="106000"/>
              </a:lnSpc>
            </a:pPr>
            <a:endParaRPr lang="ru-RU" dirty="0">
              <a:solidFill>
                <a:srgbClr val="0070C0"/>
              </a:solidFill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pPr marL="450221" marR="430535" indent="448950" algn="just">
              <a:lnSpc>
                <a:spcPct val="106000"/>
              </a:lnSpc>
            </a:pPr>
            <a:endParaRPr lang="ru-RU" dirty="0">
              <a:solidFill>
                <a:srgbClr val="0070C0"/>
              </a:solidFill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pPr marL="450221" marR="430535" indent="448950" algn="just">
              <a:lnSpc>
                <a:spcPct val="106000"/>
              </a:lnSpc>
            </a:pPr>
            <a:endParaRPr lang="ru-RU" dirty="0">
              <a:solidFill>
                <a:srgbClr val="0070C0"/>
              </a:solidFill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pPr marL="450221" marR="430535" indent="448950" algn="just">
              <a:lnSpc>
                <a:spcPct val="106000"/>
              </a:lnSpc>
            </a:pP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К 100-летию архивной службы в Беларуси 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сотрудники 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/>
            </a:r>
            <a:br>
              <a:rPr lang="ru-RU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</a:b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архива подготовили 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фотовыставку, 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посвященную всем работникам 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архива. В поле зрения «новеньких» архивистов попали некоторые документы из фондов архива, а также – будни и праздники  архива, которые невозможны без людей. </a:t>
            </a:r>
            <a:endParaRPr lang="ru-RU" sz="14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0221" marR="430535" indent="448950" algn="just">
              <a:lnSpc>
                <a:spcPct val="106000"/>
              </a:lnSpc>
            </a:pPr>
            <a:r>
              <a:rPr lang="ru-RU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Материалы 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и 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документы, представленные далее, выявлены в фондах Архивного отдела УВД Молодечненского 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/>
            </a:r>
            <a:br>
              <a:rPr lang="ru-RU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</a:br>
            <a:r>
              <a:rPr lang="ru-RU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облисполкома, Ивенецкого райисполкома, Виленского окружного земельного управления, Дисненского поветового староства Виленского воеводства, непосредственно в фонде архива. Некоторые материалы представили сотрудники 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архива, некоторая информация взята из Интернета.</a:t>
            </a:r>
            <a:endParaRPr lang="ru-RU" sz="14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0221" marR="430535" indent="448950" algn="just">
              <a:lnSpc>
                <a:spcPct val="106000"/>
              </a:lnSpc>
            </a:pPr>
            <a:r>
              <a:rPr lang="ru-RU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Более полную информацию 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об учреждении «Зональный государственный архив в г.Молодечно» можно посмотреть на нашем сайте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  <a:hlinkClick r:id="rId2"/>
              </a:rPr>
              <a:t>archmol.by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98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3514" y="2420888"/>
            <a:ext cx="7920880" cy="2441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90613" marR="880756" indent="449585" algn="just">
              <a:lnSpc>
                <a:spcPct val="106000"/>
              </a:lnSpc>
            </a:pP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Опытные сотрудники архива ежедневно 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передают свой опыт молодому поколению 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архивистов, помогают им освоить профессию 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и 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грамотно применять знания в своей работе.</a:t>
            </a:r>
            <a:endParaRPr lang="ru-RU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75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Папка для обмена_2020\Выставка 100 летие архивного дела\Фотографии\DSCN4660(1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1844824"/>
            <a:ext cx="2808312" cy="352839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97142" y="786860"/>
            <a:ext cx="2592288" cy="845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</a:pP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архивист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Храповицкая Татьяна Вячеславовна </a:t>
            </a:r>
            <a:endParaRPr lang="ru-RU" sz="1600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Рисунок 3" descr="D:\Папка для обмена_2020\Выставка 100 летие архивного дела\Фотографии\DSCN4720(1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1268760"/>
            <a:ext cx="2880320" cy="374441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482400" y="265209"/>
            <a:ext cx="2736304" cy="875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</a:pP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главный бухгалтер                                                                                                                                  Селезень Альбина Григорьевна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" name="Рисунок 5" descr="D:\Папка для обмена_2020\Выставка 100 летие архивного дела\Фотографии\DSCN4626(1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1916832"/>
            <a:ext cx="2536804" cy="350049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312024" y="5579107"/>
            <a:ext cx="2376264" cy="875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</a:pP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архивист 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06000"/>
              </a:lnSpc>
            </a:pP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Березовская Ольга Николаевна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073816" y="4149080"/>
            <a:ext cx="3024336" cy="614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</a:pP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ведущий </a:t>
            </a: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инженер-энергетик Белый Петр Павлович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79837" y="1556792"/>
            <a:ext cx="2180217" cy="232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3169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Папка для обмена_2020\Выставка 100 летие архивного дела\Фотографии\DSCN4667(1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3429000"/>
            <a:ext cx="3240360" cy="226551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3" name="Рисунок 2" descr="D:\Папка для обмена_2020\Выставка 100 летие архивного дела\Фотографии\DSCN4680(1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531" y="260648"/>
            <a:ext cx="4968552" cy="612068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5" name="Рисунок 4" descr="D:\Папка для обмена_2020\Выставка 100 летие архивного дела\Фотографии\DSCN4662(1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392" y="1340768"/>
            <a:ext cx="2016224" cy="256158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6" name="Рисунок 5" descr="D:\Папка для обмена_2020\Выставка 100 летие архивного дела\Фотографии\DSCN4654(1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4" y="4437112"/>
            <a:ext cx="2736304" cy="201622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91344" y="260648"/>
            <a:ext cx="3795187" cy="3191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Сотрудники отдела делопроизводства и формирования Национального архивного </a:t>
            </a:r>
            <a:r>
              <a:rPr lang="ru-RU" sz="1600" b="1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фонда: </a:t>
            </a:r>
          </a:p>
          <a:p>
            <a:pPr algn="ctr"/>
            <a:endParaRPr lang="ru-RU" sz="1600" b="1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центральное фото справа налево: заведующий </a:t>
            </a:r>
            <a:r>
              <a:rPr lang="ru-RU" sz="1600" b="1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отделом Кутас Илона Герасимовна, </a:t>
            </a:r>
            <a:r>
              <a:rPr lang="ru-RU" sz="1600" b="1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Шимановская Валентина Станиславовна, Храповицкая Татьяна Вячеславовна, Игнатьева </a:t>
            </a:r>
            <a:r>
              <a:rPr lang="ru-RU" sz="1600" b="1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Виктория </a:t>
            </a:r>
            <a:r>
              <a:rPr lang="ru-RU" sz="1600" b="1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Андреевна </a:t>
            </a:r>
            <a:endParaRPr lang="ru-RU" sz="1600" b="1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ts val="1000"/>
              </a:lnSpc>
              <a:spcAft>
                <a:spcPts val="800"/>
              </a:spcAft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0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Папка для обмена_2020\Выставка 100 летие архивного дела\Фотографии\DSCN4590(1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548680"/>
            <a:ext cx="4536503" cy="604867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 descr="D:\Папка для обмена_2020\Выставка 100 летие архивного дела\Фотографии\DSCN4620(1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3284984"/>
            <a:ext cx="4151784" cy="327659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303912" y="548680"/>
            <a:ext cx="4464496" cy="2441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</a:pPr>
            <a:r>
              <a:rPr lang="ru-RU" sz="1600" b="1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Отдел использования документов </a:t>
            </a:r>
          </a:p>
          <a:p>
            <a:pPr>
              <a:lnSpc>
                <a:spcPct val="106000"/>
              </a:lnSpc>
            </a:pPr>
            <a:r>
              <a:rPr lang="ru-RU" sz="1600" b="1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и внедрения автоматизированных технологий,  слева направо: </a:t>
            </a:r>
          </a:p>
          <a:p>
            <a:pPr>
              <a:lnSpc>
                <a:spcPct val="106000"/>
              </a:lnSpc>
            </a:pPr>
            <a:endParaRPr lang="ru-RU" sz="1600" b="1" dirty="0" smtClean="0">
              <a:solidFill>
                <a:schemeClr val="tx1">
                  <a:lumMod val="85000"/>
                </a:schemeClr>
              </a:solidFill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pPr>
              <a:lnSpc>
                <a:spcPct val="106000"/>
              </a:lnSpc>
            </a:pPr>
            <a:r>
              <a:rPr lang="ru-RU" sz="1600" b="1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заведующий отделом </a:t>
            </a:r>
          </a:p>
          <a:p>
            <a:pPr>
              <a:lnSpc>
                <a:spcPct val="106000"/>
              </a:lnSpc>
            </a:pPr>
            <a:r>
              <a:rPr lang="ru-RU" sz="1600" b="1" dirty="0" err="1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Томкович</a:t>
            </a:r>
            <a:r>
              <a:rPr lang="ru-RU" sz="1600" b="1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ru-RU" sz="1600" b="1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Елена Александровна, </a:t>
            </a:r>
            <a:endParaRPr lang="ru-RU" sz="1600" b="1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06000"/>
              </a:lnSpc>
            </a:pPr>
            <a:r>
              <a:rPr lang="ru-RU" sz="1600" b="1" dirty="0" err="1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Шкурова</a:t>
            </a:r>
            <a:r>
              <a:rPr lang="ru-RU" sz="1600" b="1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ru-RU" sz="1600" b="1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Валентина Петровна, </a:t>
            </a:r>
            <a:endParaRPr lang="ru-RU" sz="1600" b="1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06000"/>
              </a:lnSpc>
            </a:pPr>
            <a:r>
              <a:rPr lang="ru-RU" sz="1600" b="1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Адамович </a:t>
            </a:r>
            <a:r>
              <a:rPr lang="ru-RU" sz="1600" b="1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Наталья Александровна, </a:t>
            </a:r>
            <a:endParaRPr lang="ru-RU" sz="1600" b="1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06000"/>
              </a:lnSpc>
            </a:pPr>
            <a:r>
              <a:rPr lang="ru-RU" sz="1600" b="1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Березовская </a:t>
            </a:r>
            <a:r>
              <a:rPr lang="ru-RU" sz="1600" b="1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Ольга </a:t>
            </a:r>
            <a:r>
              <a:rPr lang="ru-RU" sz="1600" b="1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Николаевна</a:t>
            </a:r>
            <a:endParaRPr lang="ru-RU" sz="1600" b="1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576744" y="2245096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815736" y="4077072"/>
            <a:ext cx="2376264" cy="2441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6000"/>
              </a:lnSpc>
            </a:pP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Молодые архивисты знакомятся с выставкой, посвященной истории г.Молодечно,</a:t>
            </a:r>
          </a:p>
          <a:p>
            <a:pPr algn="r">
              <a:lnSpc>
                <a:spcPct val="106000"/>
              </a:lnSpc>
            </a:pP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Адамович Наталья Александровна</a:t>
            </a:r>
          </a:p>
          <a:p>
            <a:pPr algn="r">
              <a:lnSpc>
                <a:spcPct val="106000"/>
              </a:lnSpc>
            </a:pP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Березовская Ольга Николаевна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97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1522410" y="-2231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" name="Рисунок 8" descr="D:\Папка для обмена_2020\Выставка 100 летие архивного дела\Фотографии\DSCN4600(1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908720"/>
            <a:ext cx="5544616" cy="403244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10" name="Рисунок 9" descr="D:\Папка для обмена_2020\Выставка 100 летие архивного дела\Фотографии\DSCN4577(1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3068960"/>
            <a:ext cx="4968552" cy="356513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703513" y="75203"/>
            <a:ext cx="7632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Фотографии коллектива учреждения </a:t>
            </a:r>
            <a:endParaRPr lang="ru-RU" sz="1600" b="1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1600" b="1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«Зональный государственный архив в </a:t>
            </a:r>
            <a:r>
              <a:rPr lang="ru-RU" sz="1600" b="1" dirty="0" err="1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г.Молодечно</a:t>
            </a:r>
            <a:r>
              <a:rPr lang="ru-RU" sz="1600" b="1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» </a:t>
            </a:r>
            <a:endParaRPr lang="ru-RU" sz="1600" b="1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1600" b="1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День архивиста 6 октября 2021г.</a:t>
            </a:r>
            <a:endParaRPr lang="ru-RU" sz="1600" b="1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96000" y="1628800"/>
            <a:ext cx="53285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     </a:t>
            </a: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Слева направо: 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Шилко Т.В., Березовская О.Н., </a:t>
            </a:r>
          </a:p>
          <a:p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     </a:t>
            </a:r>
            <a:r>
              <a:rPr lang="ru-RU" sz="1600" dirty="0" err="1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Скороденок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А.А., Артемова В.А., Адамович Н.А.,          </a:t>
            </a:r>
          </a:p>
          <a:p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     Круковская С.В., </a:t>
            </a:r>
            <a:r>
              <a:rPr lang="ru-RU" sz="1600" dirty="0" err="1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Шкурова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В.П., </a:t>
            </a:r>
            <a:r>
              <a:rPr lang="ru-RU" sz="1600" dirty="0" err="1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Николайчук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Е.С., </a:t>
            </a:r>
          </a:p>
          <a:p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     Белый П.П., </a:t>
            </a:r>
            <a:r>
              <a:rPr lang="ru-RU" sz="1600" dirty="0" err="1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Жаденов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Д.А.</a:t>
            </a:r>
            <a:endParaRPr lang="ru-RU" sz="1600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5360" y="5157192"/>
            <a:ext cx="51125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Слева направо: 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Николайчук Е.С., Скороденок А.А., Круковская С.В., Березовская О.Н., Томкович Е.А., Артемова В.А., Шилко Т.В., Шкурова В.П., </a:t>
            </a: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/>
            </a:r>
            <a:b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</a:b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Адамович 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О.В., Кутас И.Г., Жаденов Д.А.                                                                  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15683" y="6346066"/>
            <a:ext cx="4104457" cy="335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</a:pP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            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28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3472" y="1556792"/>
            <a:ext cx="8232576" cy="5182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Ежегодно архив готовит выставки, проводит экскурсии. По 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документальным материалам 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архива пишутся диссертации, монографии, дипломы, доклады, издаются книги.</a:t>
            </a:r>
            <a:endParaRPr lang="ru-RU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Все это становится возможным благодаря замечательному коллективу архива, который преимущественно женский. </a:t>
            </a:r>
            <a:endParaRPr lang="ru-RU" dirty="0" smtClean="0">
              <a:solidFill>
                <a:schemeClr val="tx1">
                  <a:lumMod val="85000"/>
                </a:schemeClr>
              </a:solidFill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Благодаря 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людям, которые влюблены в свое дело, обеспечивается долгая жизнь документов, сохраняется история и становится доступной каждому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.</a:t>
            </a:r>
          </a:p>
          <a:p>
            <a:pPr indent="449580" algn="just">
              <a:lnSpc>
                <a:spcPct val="106000"/>
              </a:lnSpc>
            </a:pPr>
            <a:endParaRPr lang="ru-RU" dirty="0" smtClean="0">
              <a:solidFill>
                <a:schemeClr val="tx1">
                  <a:lumMod val="85000"/>
                </a:schemeClr>
              </a:solidFill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pPr indent="449580" algn="ctr">
              <a:lnSpc>
                <a:spcPct val="106000"/>
              </a:lnSpc>
            </a:pPr>
            <a:r>
              <a:rPr lang="ru-RU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Продолжение 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следует …</a:t>
            </a: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endParaRPr lang="ru-RU" dirty="0">
              <a:solidFill>
                <a:schemeClr val="tx1">
                  <a:lumMod val="8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72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68696" y="6237312"/>
            <a:ext cx="115932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Проект постановления «Об организации архивного дела в Вилейской области</a:t>
            </a: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».</a:t>
            </a:r>
          </a:p>
          <a:p>
            <a:pPr algn="ctr"/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Ф.605.Оп.1.Д.6.Лл.3,4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260648"/>
            <a:ext cx="4752527" cy="5688632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</a:ln>
          <a:effectLst>
            <a:softEdge rad="63500"/>
          </a:effectLst>
        </p:spPr>
      </p:pic>
      <p:pic>
        <p:nvPicPr>
          <p:cNvPr id="11" name="Рисунок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260648"/>
            <a:ext cx="4608512" cy="5760640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75068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88" y="5979050"/>
            <a:ext cx="11449273" cy="716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Акты, докладные записки о результатах проверок, состояния делопроизводства и сохранности документов. 1940г. 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Ф.605.Оп.1.Д.8.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lum bright="-16000" contrast="-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47" y="338863"/>
            <a:ext cx="3672408" cy="465663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Рисунок 1"/>
          <p:cNvPicPr/>
          <p:nvPr/>
        </p:nvPicPr>
        <p:blipFill>
          <a:blip r:embed="rId3" cstate="print">
            <a:lum bright="-45000" contras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765" y="878762"/>
            <a:ext cx="3600401" cy="460851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lum bright="-31000"/>
          </a:blip>
          <a:srcRect/>
          <a:stretch>
            <a:fillRect/>
          </a:stretch>
        </p:blipFill>
        <p:spPr bwMode="auto">
          <a:xfrm>
            <a:off x="7680176" y="1501710"/>
            <a:ext cx="3551452" cy="451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57289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	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	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	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	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9416" y="836712"/>
            <a:ext cx="9513808" cy="4790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5" algn="just">
              <a:lnSpc>
                <a:spcPct val="106000"/>
              </a:lnSpc>
            </a:pPr>
            <a:endParaRPr lang="ru-RU" dirty="0">
              <a:solidFill>
                <a:srgbClr val="0070C0"/>
              </a:solidFill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pPr indent="449585" algn="just">
              <a:lnSpc>
                <a:spcPct val="106000"/>
              </a:lnSpc>
            </a:pPr>
            <a:r>
              <a:rPr lang="ru-RU" dirty="0" smtClean="0">
                <a:solidFill>
                  <a:schemeClr val="tx1">
                    <a:lumMod val="95000"/>
                  </a:schemeClr>
                </a:solidFill>
                <a:latin typeface="Tahoma" pitchFamily="34" charset="0"/>
                <a:ea typeface="Calibri" panose="020F0502020204030204" pitchFamily="34" charset="0"/>
                <a:cs typeface="Tahoma" pitchFamily="34" charset="0"/>
              </a:rPr>
              <a:t>Вилейский областной архив создавался на «базе» </a:t>
            </a:r>
            <a:r>
              <a:rPr lang="ru-RU" dirty="0" smtClean="0">
                <a:latin typeface="Tahoma" pitchFamily="34" charset="0"/>
                <a:cs typeface="Tahoma" pitchFamily="34" charset="0"/>
              </a:rPr>
              <a:t>документов оперативного значения (учреждений и организаций, существовавших до 1939 года на части территории Виленского воеводства, небольшая часть документов за 1939-1941 гг.) </a:t>
            </a:r>
            <a:br>
              <a:rPr lang="ru-RU" dirty="0" smtClean="0">
                <a:latin typeface="Tahoma" pitchFamily="34" charset="0"/>
                <a:cs typeface="Tahoma" pitchFamily="34" charset="0"/>
              </a:rPr>
            </a:br>
            <a:r>
              <a:rPr lang="ru-RU" dirty="0" smtClean="0">
                <a:latin typeface="Tahoma" pitchFamily="34" charset="0"/>
                <a:cs typeface="Tahoma" pitchFamily="34" charset="0"/>
              </a:rPr>
              <a:t>и почти не было материалов исторического характера, причем из имевшихся материалов значительная часть подлежала передаче в другие архивы…Сейчас комплекс документов т.н. польского периода за 1918-1939 гг. состоит из более 45 тыс. единиц хранения, которые составляют 190 фондов.</a:t>
            </a:r>
          </a:p>
          <a:p>
            <a:pPr indent="449585" algn="just">
              <a:lnSpc>
                <a:spcPct val="106000"/>
              </a:lnSpc>
            </a:pPr>
            <a:r>
              <a:rPr lang="ru-RU" dirty="0" smtClean="0">
                <a:solidFill>
                  <a:schemeClr val="tx1">
                    <a:lumMod val="95000"/>
                  </a:schemeClr>
                </a:solidFill>
                <a:latin typeface="Tahoma" pitchFamily="34" charset="0"/>
                <a:ea typeface="Calibri" panose="020F0502020204030204" pitchFamily="34" charset="0"/>
                <a:cs typeface="Tahoma" pitchFamily="34" charset="0"/>
              </a:rPr>
              <a:t>До начала Великой Отечественной войны всего в архиве находилось более 130 тыс. единиц хранения.</a:t>
            </a:r>
            <a:endParaRPr lang="ru-RU" dirty="0">
              <a:solidFill>
                <a:schemeClr val="tx1">
                  <a:lumMod val="95000"/>
                </a:schemeClr>
              </a:solidFill>
              <a:latin typeface="Tahoma" pitchFamily="34" charset="0"/>
              <a:ea typeface="Calibri" panose="020F0502020204030204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94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63690" y="384464"/>
            <a:ext cx="6457374" cy="875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6000"/>
              </a:lnSpc>
            </a:pP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Разъяснение архивной рады положений Декрета от 07.02.1919 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r">
              <a:lnSpc>
                <a:spcPct val="106000"/>
              </a:lnSpc>
            </a:pP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об организации архивного дела в Польше. 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r">
              <a:lnSpc>
                <a:spcPct val="106000"/>
              </a:lnSpc>
            </a:pP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(публикуется впервые, оригинал 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документа на польском языке)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56192" y="1249894"/>
            <a:ext cx="29508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Ф.439.Оп.1.Д.467.Лл.309-311</a:t>
            </a:r>
            <a:endParaRPr lang="ru-RU" sz="1600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Рисунок 3" descr="D:\Папка для обмена_2020\Выставка_100_2021\документы\ZGA_Mol_439_1_467_30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7" y="822084"/>
            <a:ext cx="3504092" cy="483916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5" name="Рисунок 4" descr="D:\Папка для обмена_2020\Выставка_100_2021\документы\ZGA_Mol_439_1_467_309об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899" y="1293335"/>
            <a:ext cx="3600400" cy="501877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6" name="Рисунок 5" descr="D:\Папка для обмена_2020\Выставка_100_2021\документы\ZGA_Mol_439_1_467_3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694" y="1772816"/>
            <a:ext cx="3600400" cy="494332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67377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Папка для обмена_2020\Выставка_100_2021\документы\ZGA_Mol_439_1_467_310об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260648"/>
            <a:ext cx="3528392" cy="482453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3" name="Рисунок 2" descr="D:\Папка для обмена_2020\Выставка_100_2021\документы\ZGA_Mol_439_1_467_31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126" y="1029084"/>
            <a:ext cx="3668380" cy="479983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4" name="Рисунок 3" descr="D:\Папка для обмена_2020\Выставка_100_2021\документы\ZGA_Mol_439_1_467_311об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896" y="1556792"/>
            <a:ext cx="3600400" cy="503350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957180" y="3198168"/>
            <a:ext cx="277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414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5400" y="5228116"/>
            <a:ext cx="10513168" cy="1658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6000"/>
              </a:lnSpc>
            </a:pP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Из  списков землевладельцев Дисненского повета Виленского воеводства за 1922 год., на обороте – стихи на русском языке , мы выяснили, что автор – Н.Пушкарёв – русский поэт, драматург, переводчик, редактор журналов «Европейская библиотека», «Свет и Тени», «Мирской толк», фотограф 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r">
              <a:lnSpc>
                <a:spcPct val="106000"/>
              </a:lnSpc>
            </a:pPr>
            <a:endParaRPr lang="ru-RU" sz="1600" dirty="0" smtClean="0">
              <a:solidFill>
                <a:schemeClr val="tx1">
                  <a:lumMod val="85000"/>
                </a:schemeClr>
              </a:solidFill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pPr algn="r">
              <a:lnSpc>
                <a:spcPct val="106000"/>
              </a:lnSpc>
            </a:pP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ru-RU" sz="1600" dirty="0" smtClean="0">
                <a:solidFill>
                  <a:srgbClr val="00B0F0"/>
                </a:solidFill>
                <a:latin typeface="Tahoma" panose="020B0604030504040204" pitchFamily="34" charset="0"/>
                <a:ea typeface="Calibri" panose="020F0502020204030204" pitchFamily="34" charset="0"/>
                <a:hlinkClick r:id="rId2"/>
              </a:rPr>
              <a:t>Необычная находка архива</a:t>
            </a: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      (документ 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на польском языке</a:t>
            </a: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)</a:t>
            </a:r>
          </a:p>
          <a:p>
            <a:pPr algn="r">
              <a:lnSpc>
                <a:spcPct val="106000"/>
              </a:lnSpc>
            </a:pP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Ф.437.Оп.1.Д.1076.Л.95.</a:t>
            </a:r>
            <a:endParaRPr lang="ru-RU" sz="16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" name="Рисунок 6" descr="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35960" y="1268760"/>
            <a:ext cx="5378883" cy="384376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9072" y="260649"/>
            <a:ext cx="5378883" cy="381642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67377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1345039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The bookstacks present on most slides  make this a good choice for students, teachers, reading enthusiasts, and others in education. This presentation template contains multiple slide layouts in widescreen format (16x9) and includes a sample table and chart that you can easily  modify.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2011-11-26T00:00:00+00:00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TP102787939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694216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E1B558C7-619B-49BE-9097-7FCBDADD4E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B5C329-08A6-4E5E-AEF1-A97828C874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301D382-32B0-43EE-932C-28906AF37617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4873beb7-5857-4685-be1f-d57550cc96cc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1268</Words>
  <Application>Microsoft Office PowerPoint</Application>
  <PresentationFormat>Широкоэкранный</PresentationFormat>
  <Paragraphs>191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3" baseType="lpstr">
      <vt:lpstr>Arial</vt:lpstr>
      <vt:lpstr>Calibri</vt:lpstr>
      <vt:lpstr>Century Gothic</vt:lpstr>
      <vt:lpstr>Monotype Corsiva</vt:lpstr>
      <vt:lpstr>Tahoma</vt:lpstr>
      <vt:lpstr>Times New Roman</vt:lpstr>
      <vt:lpstr>Wingdings 3</vt:lpstr>
      <vt:lpstr>Ион</vt:lpstr>
      <vt:lpstr>               Учреждение «Зональный государственный архив  в г.Молодечно», архив  глазами молодых…  </vt:lpstr>
      <vt:lpstr>К.Д.Бальмонт</vt:lpstr>
      <vt:lpstr>Презентация PowerPoint</vt:lpstr>
      <vt:lpstr>Презентация PowerPoint</vt:lpstr>
      <vt:lpstr>Презентация PowerPoint</vt:lpstr>
      <vt:lpstr>          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2021-08-03T12:27:14Z</dcterms:created>
  <dcterms:modified xsi:type="dcterms:W3CDTF">2022-12-05T06:18:16Z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